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62"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9144000" cy="5143500"/>
  <p:embeddedFontLst>
    <p:embeddedFont>
      <p:font typeface="MS PGothic" panose="020B0600070205080204" pitchFamily="34" charset="-128"/>
      <p:regular r:id="rId23"/>
    </p:embeddedFont>
    <p:embeddedFont>
      <p:font typeface="Calibri" panose="020F0502020204030204" pitchFamily="34" charset="0"/>
      <p:regular r:id="rId24"/>
      <p:bold r:id="rId25"/>
      <p:italic r:id="rId26"/>
      <p:boldItalic r:id="rId27"/>
    </p:embeddedFont>
    <p:embeddedFont>
      <p:font typeface="Montserrat" pitchFamily="2" charset="77"/>
      <p:regular r:id="rId28"/>
      <p:bold r:id="rId29"/>
      <p:italic r:id="rId30"/>
      <p:boldItalic r:id="rId31"/>
    </p:embeddedFont>
    <p:embeddedFont>
      <p:font typeface="Montserrat ExtraBold" pitchFamily="2" charset="77"/>
      <p:bold r:id="rId32"/>
      <p:italic r:id="rId33"/>
      <p:boldItalic r:id="rId34"/>
    </p:embeddedFont>
    <p:embeddedFont>
      <p:font typeface="Montserrat SemiBold" pitchFamily="2" charset="77"/>
      <p:regular r:id="rId35"/>
      <p:bold r:id="rId36"/>
      <p:italic r:id="rId37"/>
      <p:boldItalic r:id="rId38"/>
    </p:embeddedFont>
    <p:embeddedFont>
      <p:font typeface="Tahoma" panose="020B0604030504040204" pitchFamily="34" charset="0"/>
      <p:regular r:id="rId39"/>
      <p:bold r:id="rId40"/>
    </p:embeddedFont>
    <p:embeddedFont>
      <p:font typeface="Titillium Web"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Apz8QaUxLB3rRsC64/do5N7tV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143" d="100"/>
          <a:sy n="143" d="100"/>
        </p:scale>
        <p:origin x="760" y="1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7.fntdata"/><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novazione.gov.it/it/progetti/pagop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5084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Schema che mostra come funziona l’erogazione del servizio al cittadino utilizzando le API di IO.</a:t>
            </a:r>
            <a:endParaRPr/>
          </a:p>
          <a:p>
            <a:pPr marL="0" lvl="0" indent="0" algn="l" rtl="0">
              <a:lnSpc>
                <a:spcPct val="100000"/>
              </a:lnSpc>
              <a:spcBef>
                <a:spcPts val="0"/>
              </a:spcBef>
              <a:spcAft>
                <a:spcPts val="0"/>
              </a:spcAft>
              <a:buSzPts val="1100"/>
              <a:buNone/>
            </a:pPr>
            <a:endParaRPr/>
          </a:p>
        </p:txBody>
      </p:sp>
      <p:sp>
        <p:nvSpPr>
          <p:cNvPr id="197" name="Google Shape;197;p1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US" sz="1700" b="1">
                <a:solidFill>
                  <a:srgbClr val="0066CC"/>
                </a:solidFill>
                <a:latin typeface="Titillium Web"/>
                <a:ea typeface="Titillium Web"/>
                <a:cs typeface="Titillium Web"/>
                <a:sym typeface="Titillium Web"/>
              </a:rPr>
              <a:t>I messaggi dalla Pubblica Amministrazione, in un'unica appù</a:t>
            </a:r>
            <a:endParaRPr sz="1700" b="1">
              <a:solidFill>
                <a:srgbClr val="0066CC"/>
              </a:solidFill>
              <a:latin typeface="Titillium Web"/>
              <a:ea typeface="Titillium Web"/>
              <a:cs typeface="Titillium Web"/>
              <a:sym typeface="Titillium Web"/>
            </a:endParaRPr>
          </a:p>
          <a:p>
            <a:pPr marL="0" lvl="0" indent="0" algn="l" rtl="0">
              <a:lnSpc>
                <a:spcPct val="115000"/>
              </a:lnSpc>
              <a:spcBef>
                <a:spcPts val="0"/>
              </a:spcBef>
              <a:spcAft>
                <a:spcPts val="0"/>
              </a:spcAft>
              <a:buClr>
                <a:schemeClr val="dk1"/>
              </a:buClr>
              <a:buSzPts val="1100"/>
              <a:buFont typeface="Arial"/>
              <a:buNone/>
            </a:pPr>
            <a:r>
              <a:rPr lang="en-US">
                <a:solidFill>
                  <a:srgbClr val="5C6F82"/>
                </a:solidFill>
                <a:latin typeface="Titillium Web"/>
                <a:ea typeface="Titillium Web"/>
                <a:cs typeface="Titillium Web"/>
                <a:sym typeface="Titillium Web"/>
              </a:rPr>
              <a:t>Ricevi avvisi e comunicazioni da qualunque Ente pubblico, tutti in un unico punto, sul tuo telefono.</a:t>
            </a:r>
            <a:endParaRPr>
              <a:solidFill>
                <a:srgbClr val="5C6F82"/>
              </a:solidFill>
              <a:latin typeface="Titillium Web"/>
              <a:ea typeface="Titillium Web"/>
              <a:cs typeface="Titillium Web"/>
              <a:sym typeface="Titillium Web"/>
            </a:endParaRPr>
          </a:p>
          <a:p>
            <a:pPr marL="0" lvl="0" indent="0" algn="l" rtl="0">
              <a:lnSpc>
                <a:spcPct val="115000"/>
              </a:lnSpc>
              <a:spcBef>
                <a:spcPts val="1000"/>
              </a:spcBef>
              <a:spcAft>
                <a:spcPts val="0"/>
              </a:spcAft>
              <a:buClr>
                <a:schemeClr val="dk1"/>
              </a:buClr>
              <a:buSzPts val="1100"/>
              <a:buFont typeface="Arial"/>
              <a:buNone/>
            </a:pPr>
            <a:r>
              <a:rPr lang="en-US">
                <a:solidFill>
                  <a:srgbClr val="5C6F82"/>
                </a:solidFill>
                <a:latin typeface="Titillium Web"/>
                <a:ea typeface="Titillium Web"/>
                <a:cs typeface="Titillium Web"/>
                <a:sym typeface="Titillium Web"/>
              </a:rPr>
              <a:t>Resta sempre aggiornato sulle scadenze.</a:t>
            </a:r>
            <a:endParaRPr>
              <a:solidFill>
                <a:srgbClr val="5C6F82"/>
              </a:solidFill>
              <a:latin typeface="Titillium Web"/>
              <a:ea typeface="Titillium Web"/>
              <a:cs typeface="Titillium Web"/>
              <a:sym typeface="Titillium Web"/>
            </a:endParaRPr>
          </a:p>
          <a:p>
            <a:pPr marL="0" lvl="0" indent="0" algn="l" rtl="0">
              <a:lnSpc>
                <a:spcPct val="115000"/>
              </a:lnSpc>
              <a:spcBef>
                <a:spcPts val="1000"/>
              </a:spcBef>
              <a:spcAft>
                <a:spcPts val="0"/>
              </a:spcAft>
              <a:buClr>
                <a:schemeClr val="dk1"/>
              </a:buClr>
              <a:buSzPts val="1100"/>
              <a:buFont typeface="Arial"/>
              <a:buNone/>
            </a:pPr>
            <a:r>
              <a:rPr lang="en-US">
                <a:solidFill>
                  <a:srgbClr val="5C6F82"/>
                </a:solidFill>
                <a:latin typeface="Titillium Web"/>
                <a:ea typeface="Titillium Web"/>
                <a:cs typeface="Titillium Web"/>
                <a:sym typeface="Titillium Web"/>
              </a:rPr>
              <a:t>Completa il pagamento di servizi e tributi, direttamente dall’app.</a:t>
            </a:r>
            <a:endParaRPr>
              <a:solidFill>
                <a:srgbClr val="5C6F82"/>
              </a:solidFill>
              <a:latin typeface="Titillium Web"/>
              <a:ea typeface="Titillium Web"/>
              <a:cs typeface="Titillium Web"/>
              <a:sym typeface="Titillium Web"/>
            </a:endParaRPr>
          </a:p>
          <a:p>
            <a:pPr marL="0" lvl="0" indent="0" algn="l" rtl="0">
              <a:lnSpc>
                <a:spcPct val="100000"/>
              </a:lnSpc>
              <a:spcBef>
                <a:spcPts val="1000"/>
              </a:spcBef>
              <a:spcAft>
                <a:spcPts val="0"/>
              </a:spcAft>
              <a:buSzPts val="1100"/>
              <a:buNone/>
            </a:pPr>
            <a:endParaRPr/>
          </a:p>
        </p:txBody>
      </p:sp>
      <p:sp>
        <p:nvSpPr>
          <p:cNvPr id="218" name="Google Shape;218;p1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US" sz="1700" b="1">
                <a:solidFill>
                  <a:srgbClr val="0066CC"/>
                </a:solidFill>
                <a:latin typeface="Titillium Web"/>
                <a:ea typeface="Titillium Web"/>
                <a:cs typeface="Titillium Web"/>
                <a:sym typeface="Titillium Web"/>
              </a:rPr>
              <a:t>I pagamenti dei servizi pubblici, in pochi secondi</a:t>
            </a:r>
            <a:endParaRPr sz="1700" b="1">
              <a:solidFill>
                <a:srgbClr val="0066CC"/>
              </a:solidFill>
              <a:latin typeface="Titillium Web"/>
              <a:ea typeface="Titillium Web"/>
              <a:cs typeface="Titillium Web"/>
              <a:sym typeface="Titillium Web"/>
            </a:endParaRPr>
          </a:p>
          <a:p>
            <a:pPr marL="0" lvl="0" indent="0" algn="l" rtl="0">
              <a:lnSpc>
                <a:spcPct val="115000"/>
              </a:lnSpc>
              <a:spcBef>
                <a:spcPts val="0"/>
              </a:spcBef>
              <a:spcAft>
                <a:spcPts val="0"/>
              </a:spcAft>
              <a:buClr>
                <a:schemeClr val="dk1"/>
              </a:buClr>
              <a:buSzPts val="1100"/>
              <a:buFont typeface="Arial"/>
              <a:buNone/>
            </a:pPr>
            <a:r>
              <a:rPr lang="en-US">
                <a:solidFill>
                  <a:srgbClr val="5C6F82"/>
                </a:solidFill>
                <a:latin typeface="Titillium Web"/>
                <a:ea typeface="Titillium Web"/>
                <a:cs typeface="Titillium Web"/>
                <a:sym typeface="Titillium Web"/>
              </a:rPr>
              <a:t>Con </a:t>
            </a:r>
            <a:r>
              <a:rPr lang="en-US" u="sng">
                <a:solidFill>
                  <a:srgbClr val="0066CC"/>
                </a:solidFill>
                <a:latin typeface="Titillium Web"/>
                <a:ea typeface="Titillium Web"/>
                <a:cs typeface="Titillium Web"/>
                <a:sym typeface="Titillium Web"/>
                <a:hlinkClick r:id="rId3">
                  <a:extLst>
                    <a:ext uri="{A12FA001-AC4F-418D-AE19-62706E023703}">
                      <ahyp:hlinkClr xmlns:ahyp="http://schemas.microsoft.com/office/drawing/2018/hyperlinkcolor" val="tx"/>
                    </a:ext>
                  </a:extLst>
                </a:hlinkClick>
              </a:rPr>
              <a:t>pagoPA</a:t>
            </a:r>
            <a:r>
              <a:rPr lang="en-US">
                <a:solidFill>
                  <a:srgbClr val="5C6F82"/>
                </a:solidFill>
                <a:latin typeface="Titillium Web"/>
                <a:ea typeface="Titillium Web"/>
                <a:cs typeface="Titillium Web"/>
                <a:sym typeface="Titillium Web"/>
              </a:rPr>
              <a:t> integrata nell’app, paghi in modo rapido e sicuro i servizi di tutti gli Enti della Pubblica Amministrazione.</a:t>
            </a:r>
            <a:endParaRPr>
              <a:solidFill>
                <a:srgbClr val="5C6F82"/>
              </a:solidFill>
              <a:latin typeface="Titillium Web"/>
              <a:ea typeface="Titillium Web"/>
              <a:cs typeface="Titillium Web"/>
              <a:sym typeface="Titillium Web"/>
            </a:endParaRPr>
          </a:p>
          <a:p>
            <a:pPr marL="0" lvl="0" indent="0" algn="l" rtl="0">
              <a:lnSpc>
                <a:spcPct val="115000"/>
              </a:lnSpc>
              <a:spcBef>
                <a:spcPts val="1000"/>
              </a:spcBef>
              <a:spcAft>
                <a:spcPts val="0"/>
              </a:spcAft>
              <a:buClr>
                <a:schemeClr val="dk1"/>
              </a:buClr>
              <a:buSzPts val="1100"/>
              <a:buFont typeface="Arial"/>
              <a:buNone/>
            </a:pPr>
            <a:r>
              <a:rPr lang="en-US">
                <a:solidFill>
                  <a:srgbClr val="5C6F82"/>
                </a:solidFill>
                <a:latin typeface="Titillium Web"/>
                <a:ea typeface="Titillium Web"/>
                <a:cs typeface="Titillium Web"/>
                <a:sym typeface="Titillium Web"/>
              </a:rPr>
              <a:t>Usa i tuoi metodi di pagamento preferiti e tieni sempre a portata di mano lo storico di tutte le operazioni. </a:t>
            </a:r>
            <a:endParaRPr>
              <a:solidFill>
                <a:srgbClr val="5C6F82"/>
              </a:solidFill>
              <a:latin typeface="Titillium Web"/>
              <a:ea typeface="Titillium Web"/>
              <a:cs typeface="Titillium Web"/>
              <a:sym typeface="Titillium Web"/>
            </a:endParaRPr>
          </a:p>
          <a:p>
            <a:pPr marL="0" lvl="0" indent="0" algn="l" rtl="0">
              <a:lnSpc>
                <a:spcPct val="100000"/>
              </a:lnSpc>
              <a:spcBef>
                <a:spcPts val="1000"/>
              </a:spcBef>
              <a:spcAft>
                <a:spcPts val="0"/>
              </a:spcAft>
              <a:buSzPts val="1100"/>
              <a:buNone/>
            </a:pPr>
            <a:endParaRPr/>
          </a:p>
        </p:txBody>
      </p:sp>
      <p:sp>
        <p:nvSpPr>
          <p:cNvPr id="232" name="Google Shape;232;p1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US" sz="1700" b="1">
                <a:solidFill>
                  <a:srgbClr val="0066CC"/>
                </a:solidFill>
                <a:latin typeface="Titillium Web"/>
                <a:ea typeface="Titillium Web"/>
                <a:cs typeface="Titillium Web"/>
                <a:sym typeface="Titillium Web"/>
              </a:rPr>
              <a:t>I servizi che ti interessano, a portata di mano</a:t>
            </a:r>
            <a:endParaRPr sz="1700" b="1">
              <a:solidFill>
                <a:srgbClr val="0066CC"/>
              </a:solidFill>
              <a:latin typeface="Titillium Web"/>
              <a:ea typeface="Titillium Web"/>
              <a:cs typeface="Titillium Web"/>
              <a:sym typeface="Titillium Web"/>
            </a:endParaRPr>
          </a:p>
          <a:p>
            <a:pPr marL="0" lvl="0" indent="0" algn="l" rtl="0">
              <a:lnSpc>
                <a:spcPct val="115000"/>
              </a:lnSpc>
              <a:spcBef>
                <a:spcPts val="0"/>
              </a:spcBef>
              <a:spcAft>
                <a:spcPts val="0"/>
              </a:spcAft>
              <a:buSzPts val="1100"/>
              <a:buNone/>
            </a:pPr>
            <a:r>
              <a:rPr lang="en-US">
                <a:solidFill>
                  <a:srgbClr val="5C6F82"/>
                </a:solidFill>
                <a:latin typeface="Titillium Web"/>
                <a:ea typeface="Titillium Web"/>
                <a:cs typeface="Titillium Web"/>
                <a:sym typeface="Titillium Web"/>
              </a:rPr>
              <a:t>Scegli di avere a disposizione sull’app diverse tipologie di servizi pubblici, erogati dagli Enti locali e nazionali.</a:t>
            </a:r>
            <a:endParaRPr>
              <a:solidFill>
                <a:srgbClr val="5C6F82"/>
              </a:solidFill>
              <a:latin typeface="Titillium Web"/>
              <a:ea typeface="Titillium Web"/>
              <a:cs typeface="Titillium Web"/>
              <a:sym typeface="Titillium Web"/>
            </a:endParaRPr>
          </a:p>
          <a:p>
            <a:pPr marL="0" lvl="0" indent="0" algn="l" rtl="0">
              <a:lnSpc>
                <a:spcPct val="115000"/>
              </a:lnSpc>
              <a:spcBef>
                <a:spcPts val="1000"/>
              </a:spcBef>
              <a:spcAft>
                <a:spcPts val="0"/>
              </a:spcAft>
              <a:buSzPts val="1100"/>
              <a:buNone/>
            </a:pPr>
            <a:r>
              <a:rPr lang="en-US">
                <a:solidFill>
                  <a:srgbClr val="5C6F82"/>
                </a:solidFill>
                <a:latin typeface="Titillium Web"/>
                <a:ea typeface="Titillium Web"/>
                <a:cs typeface="Titillium Web"/>
                <a:sym typeface="Titillium Web"/>
              </a:rPr>
              <a:t>Imposta le tue preferenze, per essere avvisato in prossimità di una scadenza (es. dai servizi anagrafici, per il rinnovo della Carta d’Identità), per sapere quando serve effettuare un pagamento (es. dai servizi scolastici per la mensa o dall’ufficio tributi per la TARI) o per ricevere notifiche in casi particolari (es. allerte della Protezione Civile).</a:t>
            </a:r>
            <a:endParaRPr>
              <a:solidFill>
                <a:srgbClr val="5C6F82"/>
              </a:solidFill>
              <a:latin typeface="Titillium Web"/>
              <a:ea typeface="Titillium Web"/>
              <a:cs typeface="Titillium Web"/>
              <a:sym typeface="Titillium Web"/>
            </a:endParaRPr>
          </a:p>
          <a:p>
            <a:pPr marL="0" lvl="0" indent="0" algn="l" rtl="0">
              <a:lnSpc>
                <a:spcPct val="115000"/>
              </a:lnSpc>
              <a:spcBef>
                <a:spcPts val="1000"/>
              </a:spcBef>
              <a:spcAft>
                <a:spcPts val="0"/>
              </a:spcAft>
              <a:buClr>
                <a:schemeClr val="dk1"/>
              </a:buClr>
              <a:buSzPts val="1100"/>
              <a:buFont typeface="Arial"/>
              <a:buNone/>
            </a:pPr>
            <a:endParaRPr>
              <a:solidFill>
                <a:srgbClr val="5C6F82"/>
              </a:solidFill>
              <a:latin typeface="Titillium Web"/>
              <a:ea typeface="Titillium Web"/>
              <a:cs typeface="Titillium Web"/>
              <a:sym typeface="Titillium Web"/>
            </a:endParaRPr>
          </a:p>
          <a:p>
            <a:pPr marL="0" lvl="0" indent="0" algn="l" rtl="0">
              <a:lnSpc>
                <a:spcPct val="100000"/>
              </a:lnSpc>
              <a:spcBef>
                <a:spcPts val="1000"/>
              </a:spcBef>
              <a:spcAft>
                <a:spcPts val="0"/>
              </a:spcAft>
              <a:buSzPts val="1100"/>
              <a:buNone/>
            </a:pPr>
            <a:endParaRPr/>
          </a:p>
        </p:txBody>
      </p:sp>
      <p:sp>
        <p:nvSpPr>
          <p:cNvPr id="247" name="Google Shape;247;p1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2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a:spLocks noGrp="1" noRot="1" noChangeAspect="1"/>
          </p:cNvSpPr>
          <p:nvPr>
            <p:ph type="sldImg" idx="2"/>
          </p:nvPr>
        </p:nvSpPr>
        <p:spPr>
          <a:xfrm>
            <a:off x="5084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24: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5084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0"/>
              </a:spcAft>
              <a:buClr>
                <a:schemeClr val="dk1"/>
              </a:buClr>
              <a:buSzPts val="1100"/>
              <a:buFont typeface="Calibri"/>
              <a:buChar char="●"/>
            </a:pPr>
            <a:r>
              <a:rPr lang="en-US" b="1">
                <a:solidFill>
                  <a:schemeClr val="dk1"/>
                </a:solidFill>
              </a:rPr>
              <a:t>PagoPA S.p.A</a:t>
            </a:r>
            <a:r>
              <a:rPr lang="en-US">
                <a:solidFill>
                  <a:schemeClr val="dk1"/>
                </a:solidFill>
              </a:rPr>
              <a:t> è una società pubblica, vigilata dalla Presidenza del Consiglio dei Ministri, che ha l’obiettivo di</a:t>
            </a:r>
            <a:r>
              <a:rPr lang="en-US" b="1">
                <a:solidFill>
                  <a:schemeClr val="dk1"/>
                </a:solidFill>
              </a:rPr>
              <a:t> rendere capillare la diffusione di servizi pubblici digitali - a partire dai pagamenti - </a:t>
            </a:r>
            <a:r>
              <a:rPr lang="en-US">
                <a:solidFill>
                  <a:schemeClr val="dk1"/>
                </a:solidFill>
              </a:rPr>
              <a:t>che siano</a:t>
            </a:r>
            <a:r>
              <a:rPr lang="en-US" b="1">
                <a:solidFill>
                  <a:schemeClr val="dk1"/>
                </a:solidFill>
              </a:rPr>
              <a:t> </a:t>
            </a:r>
            <a:r>
              <a:rPr lang="en-US">
                <a:solidFill>
                  <a:schemeClr val="dk1"/>
                </a:solidFill>
              </a:rPr>
              <a:t>sempre più facili da usare e vicini ai bisogni dei cittadini. </a:t>
            </a:r>
            <a:endParaRPr>
              <a:solidFill>
                <a:schemeClr val="dk1"/>
              </a:solidFill>
            </a:endParaRPr>
          </a:p>
          <a:p>
            <a:pPr marL="914400" lvl="0" indent="-298450" algn="l" rtl="0">
              <a:lnSpc>
                <a:spcPct val="100000"/>
              </a:lnSpc>
              <a:spcBef>
                <a:spcPts val="0"/>
              </a:spcBef>
              <a:spcAft>
                <a:spcPts val="0"/>
              </a:spcAft>
              <a:buClr>
                <a:schemeClr val="dk1"/>
              </a:buClr>
              <a:buSzPts val="1100"/>
              <a:buChar char="●"/>
            </a:pPr>
            <a:r>
              <a:rPr lang="en-US">
                <a:solidFill>
                  <a:srgbClr val="222222"/>
                </a:solidFill>
                <a:highlight>
                  <a:srgbClr val="FFFFFF"/>
                </a:highlight>
              </a:rPr>
              <a:t>PAGOPA COME SOGGETTO AL CENTRO TRA PSP E PA, CHE FACILITA L'EROGAZIONE DEI SERVIZI DEI PSP NECESSARI ALLA TRASFORMAZIONE DIGITALE</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5084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APP IO si avvale di PDND (Piattaforma Digitale Nazionale dei Dati) per l’erogazione del servizio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7:notes"/>
          <p:cNvSpPr>
            <a:spLocks noGrp="1" noRot="1" noChangeAspect="1"/>
          </p:cNvSpPr>
          <p:nvPr>
            <p:ph type="sldImg" idx="2"/>
          </p:nvPr>
        </p:nvSpPr>
        <p:spPr>
          <a:xfrm>
            <a:off x="1524300" y="385750"/>
            <a:ext cx="60963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50">
                <a:solidFill>
                  <a:srgbClr val="0066CC"/>
                </a:solidFill>
                <a:highlight>
                  <a:srgbClr val="FFFFFF"/>
                </a:highlight>
                <a:latin typeface="Titillium Web"/>
                <a:ea typeface="Titillium Web"/>
                <a:cs typeface="Titillium Web"/>
                <a:sym typeface="Titillium Web"/>
              </a:rPr>
              <a:t>IO permette alle diverse Pubbliche Amministrazioni, locali o nazionali, di raccogliere tutti i servizi, le comunicazioni e i documenti in un unico luogo e di interfacciarsi in modo semplice, rapido e sicuro con i cittadini.</a:t>
            </a:r>
            <a:endParaRPr/>
          </a:p>
        </p:txBody>
      </p:sp>
      <p:sp>
        <p:nvSpPr>
          <p:cNvPr id="175" name="Google Shape;175;p1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2:notes"/>
          <p:cNvSpPr>
            <a:spLocks noGrp="1" noRot="1" noChangeAspect="1"/>
          </p:cNvSpPr>
          <p:nvPr>
            <p:ph type="sldImg" idx="2"/>
          </p:nvPr>
        </p:nvSpPr>
        <p:spPr>
          <a:xfrm>
            <a:off x="1524300" y="385750"/>
            <a:ext cx="60963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 icon + number">
  <p:cSld name="TITLE_1">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t>‹N›</a:t>
            </a:fld>
            <a:endParaRPr/>
          </a:p>
        </p:txBody>
      </p:sp>
      <p:pic>
        <p:nvPicPr>
          <p:cNvPr id="11" name="Google Shape;11;p26"/>
          <p:cNvPicPr preferRelativeResize="0"/>
          <p:nvPr/>
        </p:nvPicPr>
        <p:blipFill rotWithShape="1">
          <a:blip r:embed="rId3">
            <a:alphaModFix/>
          </a:blip>
          <a:srcRect/>
          <a:stretch/>
        </p:blipFill>
        <p:spPr>
          <a:xfrm>
            <a:off x="194458" y="4666742"/>
            <a:ext cx="863700" cy="387650"/>
          </a:xfrm>
          <a:prstGeom prst="rect">
            <a:avLst/>
          </a:prstGeom>
          <a:noFill/>
          <a:ln>
            <a:noFill/>
          </a:ln>
        </p:spPr>
      </p:pic>
      <p:pic>
        <p:nvPicPr>
          <p:cNvPr id="12" name="Google Shape;12;p26"/>
          <p:cNvPicPr preferRelativeResize="0"/>
          <p:nvPr/>
        </p:nvPicPr>
        <p:blipFill rotWithShape="1">
          <a:blip r:embed="rId4">
            <a:alphaModFix/>
          </a:blip>
          <a:srcRect/>
          <a:stretch/>
        </p:blipFill>
        <p:spPr>
          <a:xfrm>
            <a:off x="8549827" y="4763075"/>
            <a:ext cx="331974" cy="261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37"/>
        <p:cNvGrpSpPr/>
        <p:nvPr/>
      </p:nvGrpSpPr>
      <p:grpSpPr>
        <a:xfrm>
          <a:off x="0" y="0"/>
          <a:ext cx="0" cy="0"/>
          <a:chOff x="0" y="0"/>
          <a:chExt cx="0" cy="0"/>
        </a:xfrm>
      </p:grpSpPr>
      <p:cxnSp>
        <p:nvCxnSpPr>
          <p:cNvPr id="38" name="Google Shape;38;p43"/>
          <p:cNvCxnSpPr/>
          <p:nvPr/>
        </p:nvCxnSpPr>
        <p:spPr>
          <a:xfrm>
            <a:off x="96148" y="614946"/>
            <a:ext cx="8951700" cy="0"/>
          </a:xfrm>
          <a:prstGeom prst="straightConnector1">
            <a:avLst/>
          </a:prstGeom>
          <a:noFill/>
          <a:ln w="12700" cap="flat" cmpd="sng">
            <a:solidFill>
              <a:srgbClr val="0066CC"/>
            </a:solidFill>
            <a:prstDash val="solid"/>
            <a:miter lim="4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 icon + number 1">
  <p:cSld name="TITLE_1_1">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44"/>
          <p:cNvSpPr txBox="1">
            <a:spLocks noGrp="1"/>
          </p:cNvSpPr>
          <p:nvPr>
            <p:ph type="sldNum" idx="12"/>
          </p:nvPr>
        </p:nvSpPr>
        <p:spPr>
          <a:xfrm>
            <a:off x="7596700" y="127600"/>
            <a:ext cx="1304700" cy="261900"/>
          </a:xfrm>
          <a:prstGeom prst="rect">
            <a:avLst/>
          </a:prstGeom>
          <a:noFill/>
          <a:ln>
            <a:noFill/>
          </a:ln>
        </p:spPr>
        <p:txBody>
          <a:bodyPr spcFirstLastPara="1" wrap="square" lIns="93125" tIns="93125" rIns="93125" bIns="931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t>‹N›</a:t>
            </a:fld>
            <a:endParaRPr/>
          </a:p>
        </p:txBody>
      </p:sp>
      <p:pic>
        <p:nvPicPr>
          <p:cNvPr id="41" name="Google Shape;41;p44"/>
          <p:cNvPicPr preferRelativeResize="0"/>
          <p:nvPr/>
        </p:nvPicPr>
        <p:blipFill rotWithShape="1">
          <a:blip r:embed="rId3">
            <a:alphaModFix/>
          </a:blip>
          <a:srcRect/>
          <a:stretch/>
        </p:blipFill>
        <p:spPr>
          <a:xfrm>
            <a:off x="194458" y="4666742"/>
            <a:ext cx="647774" cy="290737"/>
          </a:xfrm>
          <a:prstGeom prst="rect">
            <a:avLst/>
          </a:prstGeom>
          <a:noFill/>
          <a:ln>
            <a:noFill/>
          </a:ln>
        </p:spPr>
      </p:pic>
      <p:pic>
        <p:nvPicPr>
          <p:cNvPr id="42" name="Google Shape;42;p44"/>
          <p:cNvPicPr preferRelativeResize="0"/>
          <p:nvPr/>
        </p:nvPicPr>
        <p:blipFill rotWithShape="1">
          <a:blip r:embed="rId4">
            <a:alphaModFix/>
          </a:blip>
          <a:srcRect/>
          <a:stretch/>
        </p:blipFill>
        <p:spPr>
          <a:xfrm>
            <a:off x="8549827" y="4763075"/>
            <a:ext cx="248980" cy="1964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 3 per pagina">
  <p:cSld name="Foto - 3 per pagina">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3292576" y="478972"/>
            <a:ext cx="2558846" cy="520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4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747974" y="1403223"/>
            <a:ext cx="7648050" cy="22542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400" b="1" i="0">
                <a:solidFill>
                  <a:srgbClr val="5A6772"/>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56"/>
        <p:cNvGrpSpPr/>
        <p:nvPr/>
      </p:nvGrpSpPr>
      <p:grpSpPr>
        <a:xfrm>
          <a:off x="0" y="0"/>
          <a:ext cx="0" cy="0"/>
          <a:chOff x="0" y="0"/>
          <a:chExt cx="0" cy="0"/>
        </a:xfrm>
      </p:grpSpPr>
      <p:sp>
        <p:nvSpPr>
          <p:cNvPr id="57" name="Google Shape;57;p32"/>
          <p:cNvSpPr/>
          <p:nvPr/>
        </p:nvSpPr>
        <p:spPr>
          <a:xfrm>
            <a:off x="5" y="0"/>
            <a:ext cx="9143994" cy="51434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58;p32"/>
          <p:cNvSpPr txBox="1">
            <a:spLocks noGrp="1"/>
          </p:cNvSpPr>
          <p:nvPr>
            <p:ph type="title"/>
          </p:nvPr>
        </p:nvSpPr>
        <p:spPr>
          <a:xfrm>
            <a:off x="3292576" y="478972"/>
            <a:ext cx="2558846" cy="520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4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2"/>
        <p:cNvGrpSpPr/>
        <p:nvPr/>
      </p:nvGrpSpPr>
      <p:grpSpPr>
        <a:xfrm>
          <a:off x="0" y="0"/>
          <a:ext cx="0" cy="0"/>
          <a:chOff x="0" y="0"/>
          <a:chExt cx="0" cy="0"/>
        </a:xfrm>
      </p:grpSpPr>
      <p:sp>
        <p:nvSpPr>
          <p:cNvPr id="63" name="Google Shape;63;p3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34"/>
          <p:cNvSpPr txBox="1">
            <a:spLocks noGrp="1"/>
          </p:cNvSpPr>
          <p:nvPr>
            <p:ph type="ctrTitle"/>
          </p:nvPr>
        </p:nvSpPr>
        <p:spPr>
          <a:xfrm>
            <a:off x="685800" y="1594485"/>
            <a:ext cx="7772400" cy="10801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3292576" y="478972"/>
            <a:ext cx="2558846" cy="520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400" b="1"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go + icon + number">
  <p:cSld name="TITLE_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36"/>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t>‹N›</a:t>
            </a:fld>
            <a:endParaRPr/>
          </a:p>
        </p:txBody>
      </p:sp>
      <p:pic>
        <p:nvPicPr>
          <p:cNvPr id="81" name="Google Shape;81;p36"/>
          <p:cNvPicPr preferRelativeResize="0"/>
          <p:nvPr/>
        </p:nvPicPr>
        <p:blipFill rotWithShape="1">
          <a:blip r:embed="rId3">
            <a:alphaModFix/>
          </a:blip>
          <a:srcRect/>
          <a:stretch/>
        </p:blipFill>
        <p:spPr>
          <a:xfrm>
            <a:off x="194458" y="4666742"/>
            <a:ext cx="863700" cy="387650"/>
          </a:xfrm>
          <a:prstGeom prst="rect">
            <a:avLst/>
          </a:prstGeom>
          <a:noFill/>
          <a:ln>
            <a:noFill/>
          </a:ln>
        </p:spPr>
      </p:pic>
      <p:pic>
        <p:nvPicPr>
          <p:cNvPr id="82" name="Google Shape;82;p36"/>
          <p:cNvPicPr preferRelativeResize="0"/>
          <p:nvPr/>
        </p:nvPicPr>
        <p:blipFill rotWithShape="1">
          <a:blip r:embed="rId4">
            <a:alphaModFix/>
          </a:blip>
          <a:srcRect/>
          <a:stretch/>
        </p:blipFill>
        <p:spPr>
          <a:xfrm>
            <a:off x="8549827" y="4763075"/>
            <a:ext cx="331974" cy="261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lean">
  <p:cSld name="TITLE_2">
    <p:bg>
      <p:bgPr>
        <a:blipFill>
          <a:blip r:embed="rId2">
            <a:alphaModFix/>
          </a:blip>
          <a:stretch>
            <a:fillRect/>
          </a:stretch>
        </a:blip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7"/>
          <p:cNvSpPr txBox="1">
            <a:spLocks noGrp="1"/>
          </p:cNvSpPr>
          <p:nvPr>
            <p:ph type="ctrTitle"/>
          </p:nvPr>
        </p:nvSpPr>
        <p:spPr>
          <a:xfrm>
            <a:off x="1147999" y="1201775"/>
            <a:ext cx="68481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 name="Google Shape;16;p37"/>
          <p:cNvSpPr txBox="1">
            <a:spLocks noGrp="1"/>
          </p:cNvSpPr>
          <p:nvPr>
            <p:ph type="subTitle" idx="1"/>
          </p:nvPr>
        </p:nvSpPr>
        <p:spPr>
          <a:xfrm>
            <a:off x="311700" y="32913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200"/>
              <a:buNone/>
              <a:defRPr sz="22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37"/>
          <p:cNvPicPr preferRelativeResize="0"/>
          <p:nvPr/>
        </p:nvPicPr>
        <p:blipFill rotWithShape="1">
          <a:blip r:embed="rId3">
            <a:alphaModFix/>
          </a:blip>
          <a:srcRect/>
          <a:stretch/>
        </p:blipFill>
        <p:spPr>
          <a:xfrm>
            <a:off x="194458" y="4666742"/>
            <a:ext cx="863700" cy="387650"/>
          </a:xfrm>
          <a:prstGeom prst="rect">
            <a:avLst/>
          </a:prstGeom>
          <a:noFill/>
          <a:ln>
            <a:noFill/>
          </a:ln>
        </p:spPr>
      </p:pic>
      <p:pic>
        <p:nvPicPr>
          <p:cNvPr id="18" name="Google Shape;18;p37"/>
          <p:cNvPicPr preferRelativeResize="0"/>
          <p:nvPr/>
        </p:nvPicPr>
        <p:blipFill rotWithShape="1">
          <a:blip r:embed="rId4">
            <a:alphaModFix/>
          </a:blip>
          <a:srcRect/>
          <a:stretch/>
        </p:blipFill>
        <p:spPr>
          <a:xfrm>
            <a:off x="8549827" y="4763075"/>
            <a:ext cx="331974" cy="261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19"/>
        <p:cNvGrpSpPr/>
        <p:nvPr/>
      </p:nvGrpSpPr>
      <p:grpSpPr>
        <a:xfrm>
          <a:off x="0" y="0"/>
          <a:ext cx="0" cy="0"/>
          <a:chOff x="0" y="0"/>
          <a:chExt cx="0" cy="0"/>
        </a:xfrm>
      </p:grpSpPr>
      <p:cxnSp>
        <p:nvCxnSpPr>
          <p:cNvPr id="20" name="Google Shape;20;p38"/>
          <p:cNvCxnSpPr/>
          <p:nvPr/>
        </p:nvCxnSpPr>
        <p:spPr>
          <a:xfrm>
            <a:off x="96148" y="614946"/>
            <a:ext cx="8951700" cy="0"/>
          </a:xfrm>
          <a:prstGeom prst="straightConnector1">
            <a:avLst/>
          </a:prstGeom>
          <a:noFill/>
          <a:ln w="12700" cap="flat" cmpd="sng">
            <a:solidFill>
              <a:srgbClr val="0066CC"/>
            </a:solidFill>
            <a:prstDash val="solid"/>
            <a:miter lim="4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3 per pagina">
  <p:cSld name="Foto - 3 per pagina">
    <p:spTree>
      <p:nvGrpSpPr>
        <p:cNvPr id="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ogo + icon + number">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9"/>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t>‹N›</a:t>
            </a:fld>
            <a:endParaRPr/>
          </a:p>
        </p:txBody>
      </p:sp>
      <p:pic>
        <p:nvPicPr>
          <p:cNvPr id="28" name="Google Shape;28;p29"/>
          <p:cNvPicPr preferRelativeResize="0"/>
          <p:nvPr/>
        </p:nvPicPr>
        <p:blipFill rotWithShape="1">
          <a:blip r:embed="rId3">
            <a:alphaModFix/>
          </a:blip>
          <a:srcRect/>
          <a:stretch/>
        </p:blipFill>
        <p:spPr>
          <a:xfrm>
            <a:off x="194458" y="4666742"/>
            <a:ext cx="863700" cy="387650"/>
          </a:xfrm>
          <a:prstGeom prst="rect">
            <a:avLst/>
          </a:prstGeom>
          <a:noFill/>
          <a:ln>
            <a:noFill/>
          </a:ln>
        </p:spPr>
      </p:pic>
      <p:pic>
        <p:nvPicPr>
          <p:cNvPr id="29" name="Google Shape;29;p29"/>
          <p:cNvPicPr preferRelativeResize="0"/>
          <p:nvPr/>
        </p:nvPicPr>
        <p:blipFill rotWithShape="1">
          <a:blip r:embed="rId4">
            <a:alphaModFix/>
          </a:blip>
          <a:srcRect/>
          <a:stretch/>
        </p:blipFill>
        <p:spPr>
          <a:xfrm>
            <a:off x="8549827" y="4763075"/>
            <a:ext cx="331974" cy="261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40"/>
          <p:cNvSpPr txBox="1">
            <a:spLocks noGrp="1"/>
          </p:cNvSpPr>
          <p:nvPr>
            <p:ph type="ctrTitle"/>
          </p:nvPr>
        </p:nvSpPr>
        <p:spPr>
          <a:xfrm>
            <a:off x="1147999" y="1201775"/>
            <a:ext cx="68481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2" name="Google Shape;32;p40"/>
          <p:cNvSpPr txBox="1">
            <a:spLocks noGrp="1"/>
          </p:cNvSpPr>
          <p:nvPr>
            <p:ph type="subTitle" idx="1"/>
          </p:nvPr>
        </p:nvSpPr>
        <p:spPr>
          <a:xfrm>
            <a:off x="311700" y="32913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200"/>
              <a:buNone/>
              <a:defRPr sz="22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3" name="Google Shape;33;p40"/>
          <p:cNvPicPr preferRelativeResize="0"/>
          <p:nvPr/>
        </p:nvPicPr>
        <p:blipFill rotWithShape="1">
          <a:blip r:embed="rId3">
            <a:alphaModFix/>
          </a:blip>
          <a:srcRect/>
          <a:stretch/>
        </p:blipFill>
        <p:spPr>
          <a:xfrm>
            <a:off x="194458" y="4666742"/>
            <a:ext cx="863700" cy="387650"/>
          </a:xfrm>
          <a:prstGeom prst="rect">
            <a:avLst/>
          </a:prstGeom>
          <a:noFill/>
          <a:ln>
            <a:noFill/>
          </a:ln>
        </p:spPr>
      </p:pic>
      <p:pic>
        <p:nvPicPr>
          <p:cNvPr id="34" name="Google Shape;34;p40"/>
          <p:cNvPicPr preferRelativeResize="0"/>
          <p:nvPr/>
        </p:nvPicPr>
        <p:blipFill rotWithShape="1">
          <a:blip r:embed="rId4">
            <a:alphaModFix/>
          </a:blip>
          <a:srcRect/>
          <a:stretch/>
        </p:blipFill>
        <p:spPr>
          <a:xfrm>
            <a:off x="8549827" y="4763075"/>
            <a:ext cx="331974" cy="261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ean">
  <p:cSld name="TITLE_2">
    <p:bg>
      <p:bgPr>
        <a:blipFill>
          <a:blip r:embed="rId2">
            <a:alphaModFix/>
          </a:blip>
          <a:stretch>
            <a:fillRect/>
          </a:stretch>
        </a:blipFill>
        <a:effectLst/>
      </p:bgPr>
    </p:bg>
    <p:spTree>
      <p:nvGrpSpPr>
        <p:cNvPr id="1" name="Shape 3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ExtraBold"/>
              <a:buNone/>
              <a:defRPr sz="28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
        <p:nvSpPr>
          <p:cNvPr id="8" name="Google Shape;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ExtraBold"/>
              <a:buNone/>
              <a:defRPr sz="28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 name="Google Shape;2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
        <p:nvSpPr>
          <p:cNvPr id="25" name="Google Shape;2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3292576" y="478972"/>
            <a:ext cx="2558846" cy="520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30"/>
          <p:cNvSpPr txBox="1">
            <a:spLocks noGrp="1"/>
          </p:cNvSpPr>
          <p:nvPr>
            <p:ph type="body" idx="1"/>
          </p:nvPr>
        </p:nvSpPr>
        <p:spPr>
          <a:xfrm>
            <a:off x="747974" y="1403223"/>
            <a:ext cx="7648050" cy="22542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1" i="0" u="none" strike="noStrike" cap="none">
                <a:solidFill>
                  <a:srgbClr val="5A6772"/>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7" name="Google Shape;47;p30"/>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30"/>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30"/>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27.jp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pagopa.gov.it/"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27.jp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20.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mailto:onboarding@io.italia.i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pagopa.gov.it/it/pagopa-sp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teamdigitale.governo.it/" TargetMode="External"/><Relationship Id="rId5" Type="http://schemas.openxmlformats.org/officeDocument/2006/relationships/hyperlink" Target="https://io.italia.it"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pic>
        <p:nvPicPr>
          <p:cNvPr id="87" name="Google Shape;87;p3"/>
          <p:cNvPicPr preferRelativeResize="0"/>
          <p:nvPr/>
        </p:nvPicPr>
        <p:blipFill rotWithShape="1">
          <a:blip r:embed="rId4">
            <a:alphaModFix/>
          </a:blip>
          <a:srcRect/>
          <a:stretch/>
        </p:blipFill>
        <p:spPr>
          <a:xfrm>
            <a:off x="194458" y="4666742"/>
            <a:ext cx="863700" cy="387650"/>
          </a:xfrm>
          <a:prstGeom prst="rect">
            <a:avLst/>
          </a:prstGeom>
          <a:noFill/>
          <a:ln>
            <a:noFill/>
          </a:ln>
        </p:spPr>
      </p:pic>
      <p:sp>
        <p:nvSpPr>
          <p:cNvPr id="88" name="Google Shape;88;p3"/>
          <p:cNvSpPr txBox="1"/>
          <p:nvPr/>
        </p:nvSpPr>
        <p:spPr>
          <a:xfrm>
            <a:off x="1147999" y="896975"/>
            <a:ext cx="6848100" cy="2052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Montserrat ExtraBold"/>
                <a:ea typeface="Montserrat ExtraBold"/>
                <a:cs typeface="Montserrat ExtraBold"/>
                <a:sym typeface="Montserrat ExtraBold"/>
              </a:rPr>
              <a:t>Il ruolo di PagoPA S.p.A. </a:t>
            </a:r>
            <a:endParaRPr sz="3200" b="0" i="0" u="none" strike="noStrike" cap="none">
              <a:solidFill>
                <a:srgbClr val="FFFFFF"/>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Montserrat ExtraBold"/>
                <a:ea typeface="Montserrat ExtraBold"/>
                <a:cs typeface="Montserrat ExtraBold"/>
                <a:sym typeface="Montserrat ExtraBold"/>
              </a:rPr>
              <a:t>per la digitalizzazione dei servizi pubblici</a:t>
            </a:r>
            <a:endParaRPr sz="3200" b="0" i="0" u="none" strike="noStrike" cap="none">
              <a:solidFill>
                <a:srgbClr val="FFFFFF"/>
              </a:solidFill>
              <a:latin typeface="Montserrat ExtraBold"/>
              <a:ea typeface="Montserrat ExtraBold"/>
              <a:cs typeface="Montserrat ExtraBold"/>
              <a:sym typeface="Montserrat ExtraBold"/>
            </a:endParaRPr>
          </a:p>
        </p:txBody>
      </p:sp>
      <p:sp>
        <p:nvSpPr>
          <p:cNvPr id="89" name="Google Shape;89;p3"/>
          <p:cNvSpPr txBox="1"/>
          <p:nvPr/>
        </p:nvSpPr>
        <p:spPr>
          <a:xfrm>
            <a:off x="311700" y="2986525"/>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Montserrat"/>
                <a:ea typeface="Montserrat"/>
                <a:cs typeface="Montserrat"/>
                <a:sym typeface="Montserrat"/>
              </a:rPr>
              <a:t>Quadro normativo, vantaggi, sviluppi futuri </a:t>
            </a:r>
            <a:endParaRPr sz="18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Montserrat"/>
                <a:ea typeface="Montserrat"/>
                <a:cs typeface="Montserrat"/>
                <a:sym typeface="Montserrat"/>
              </a:rPr>
              <a:t>e modalità di adesione per gli Enti</a:t>
            </a:r>
            <a:endParaRPr sz="18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a:p>
            <a:pPr marL="0" marR="0" lvl="0" indent="0" algn="ctr" rtl="0">
              <a:lnSpc>
                <a:spcPct val="125000"/>
              </a:lnSpc>
              <a:spcBef>
                <a:spcPts val="0"/>
              </a:spcBef>
              <a:spcAft>
                <a:spcPts val="0"/>
              </a:spcAft>
              <a:buClr>
                <a:schemeClr val="dk1"/>
              </a:buClr>
              <a:buSzPts val="1100"/>
              <a:buFont typeface="Arial"/>
              <a:buNone/>
            </a:pPr>
            <a:endParaRPr sz="18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1800"/>
              </a:spcBef>
              <a:spcAft>
                <a:spcPts val="0"/>
              </a:spcAft>
              <a:buClr>
                <a:srgbClr val="000000"/>
              </a:buClr>
              <a:buSzPts val="1800"/>
              <a:buFont typeface="Arial"/>
              <a:buNone/>
            </a:pPr>
            <a:endParaRPr sz="1800" b="0" i="0" u="none" strike="noStrike" cap="none">
              <a:solidFill>
                <a:srgbClr val="FFFFFF"/>
              </a:solidFill>
              <a:latin typeface="Montserrat"/>
              <a:ea typeface="Montserrat"/>
              <a:cs typeface="Montserrat"/>
              <a:sym typeface="Montserrat"/>
            </a:endParaRPr>
          </a:p>
        </p:txBody>
      </p:sp>
      <p:sp>
        <p:nvSpPr>
          <p:cNvPr id="90" name="Google Shape;90;p3"/>
          <p:cNvSpPr txBox="1"/>
          <p:nvPr/>
        </p:nvSpPr>
        <p:spPr>
          <a:xfrm>
            <a:off x="184472" y="127599"/>
            <a:ext cx="4329300" cy="26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Montserrat"/>
                <a:ea typeface="Montserrat"/>
                <a:cs typeface="Montserrat"/>
                <a:sym typeface="Montserrat"/>
              </a:rPr>
              <a:t>22  Gennaio  2020</a:t>
            </a:r>
            <a:endParaRPr sz="900" b="0" i="0" u="none" strike="noStrike" cap="none">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Google Shape;199;p13"/>
          <p:cNvSpPr/>
          <p:nvPr/>
        </p:nvSpPr>
        <p:spPr>
          <a:xfrm>
            <a:off x="640214" y="863736"/>
            <a:ext cx="7753028" cy="358169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p13"/>
          <p:cNvSpPr txBox="1"/>
          <p:nvPr/>
        </p:nvSpPr>
        <p:spPr>
          <a:xfrm>
            <a:off x="433850" y="441325"/>
            <a:ext cx="968375" cy="1778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66CC"/>
                </a:solidFill>
                <a:latin typeface="Calibri"/>
                <a:ea typeface="Calibri"/>
                <a:cs typeface="Calibri"/>
                <a:sym typeface="Calibri"/>
              </a:rPr>
              <a:t>COME FUNZIONA</a:t>
            </a:r>
            <a:endParaRPr sz="1000" b="0" i="0" u="none" strike="noStrike" cap="none">
              <a:solidFill>
                <a:srgbClr val="000000"/>
              </a:solidFill>
              <a:latin typeface="Calibri"/>
              <a:ea typeface="Calibri"/>
              <a:cs typeface="Calibri"/>
              <a:sym typeface="Calibri"/>
            </a:endParaRPr>
          </a:p>
        </p:txBody>
      </p:sp>
      <p:sp>
        <p:nvSpPr>
          <p:cNvPr id="201" name="Google Shape;201;p13"/>
          <p:cNvSpPr/>
          <p:nvPr/>
        </p:nvSpPr>
        <p:spPr>
          <a:xfrm>
            <a:off x="272815" y="4403425"/>
            <a:ext cx="1556974" cy="69884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 name="Google Shape;202;p13"/>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10</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Google Shape;207;p14"/>
          <p:cNvSpPr txBox="1"/>
          <p:nvPr/>
        </p:nvSpPr>
        <p:spPr>
          <a:xfrm>
            <a:off x="433850" y="441325"/>
            <a:ext cx="2916000" cy="177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66CC"/>
                </a:solidFill>
                <a:latin typeface="Calibri"/>
                <a:ea typeface="Calibri"/>
                <a:cs typeface="Calibri"/>
                <a:sym typeface="Calibri"/>
              </a:rPr>
              <a:t>I VANTAGGI CHE IO OFFRE AD ENTI E AZIENDE</a:t>
            </a:r>
            <a:endParaRPr sz="1000" b="0" i="0" u="none" strike="noStrike" cap="none">
              <a:solidFill>
                <a:srgbClr val="000000"/>
              </a:solidFill>
              <a:latin typeface="Calibri"/>
              <a:ea typeface="Calibri"/>
              <a:cs typeface="Calibri"/>
              <a:sym typeface="Calibri"/>
            </a:endParaRPr>
          </a:p>
        </p:txBody>
      </p:sp>
      <p:sp>
        <p:nvSpPr>
          <p:cNvPr id="208" name="Google Shape;208;p14"/>
          <p:cNvSpPr txBox="1">
            <a:spLocks noGrp="1"/>
          </p:cNvSpPr>
          <p:nvPr>
            <p:ph type="title"/>
          </p:nvPr>
        </p:nvSpPr>
        <p:spPr>
          <a:xfrm>
            <a:off x="433850" y="989851"/>
            <a:ext cx="2498700" cy="821700"/>
          </a:xfrm>
          <a:prstGeom prst="rect">
            <a:avLst/>
          </a:prstGeom>
          <a:noFill/>
          <a:ln>
            <a:noFill/>
          </a:ln>
        </p:spPr>
        <p:txBody>
          <a:bodyPr spcFirstLastPara="1" wrap="square" lIns="0" tIns="8250" rIns="0" bIns="0" anchor="t" anchorCtr="0">
            <a:noAutofit/>
          </a:bodyPr>
          <a:lstStyle/>
          <a:p>
            <a:pPr marL="12700" marR="5080" lvl="0" indent="0" algn="l" rtl="0">
              <a:lnSpc>
                <a:spcPct val="101000"/>
              </a:lnSpc>
              <a:spcBef>
                <a:spcPts val="0"/>
              </a:spcBef>
              <a:spcAft>
                <a:spcPts val="0"/>
              </a:spcAft>
              <a:buSzPts val="1400"/>
              <a:buNone/>
            </a:pPr>
            <a:r>
              <a:rPr lang="en-US" sz="2500">
                <a:solidFill>
                  <a:srgbClr val="0066CC"/>
                </a:solidFill>
                <a:latin typeface="Titillium Web"/>
                <a:ea typeface="Titillium Web"/>
                <a:cs typeface="Titillium Web"/>
                <a:sym typeface="Titillium Web"/>
              </a:rPr>
              <a:t>Sicurezza  dell’interlocutore</a:t>
            </a:r>
            <a:endParaRPr sz="2500">
              <a:latin typeface="Titillium Web"/>
              <a:ea typeface="Titillium Web"/>
              <a:cs typeface="Titillium Web"/>
              <a:sym typeface="Titillium Web"/>
            </a:endParaRPr>
          </a:p>
        </p:txBody>
      </p:sp>
      <p:sp>
        <p:nvSpPr>
          <p:cNvPr id="209" name="Google Shape;209;p14"/>
          <p:cNvSpPr txBox="1"/>
          <p:nvPr/>
        </p:nvSpPr>
        <p:spPr>
          <a:xfrm>
            <a:off x="384275" y="1959700"/>
            <a:ext cx="3454200" cy="1511400"/>
          </a:xfrm>
          <a:prstGeom prst="rect">
            <a:avLst/>
          </a:prstGeom>
          <a:noFill/>
          <a:ln>
            <a:noFill/>
          </a:ln>
        </p:spPr>
        <p:txBody>
          <a:bodyPr spcFirstLastPara="1" wrap="square" lIns="0" tIns="46975"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A6772"/>
                </a:solidFill>
                <a:latin typeface="Tahoma"/>
                <a:ea typeface="Tahoma"/>
                <a:cs typeface="Tahoma"/>
                <a:sym typeface="Tahoma"/>
              </a:rPr>
              <a:t>La certezza di inviare comunicazioni, avvisi e pagamenti </a:t>
            </a:r>
            <a:r>
              <a:rPr lang="en-US" sz="1200" b="1" i="0" u="none" strike="noStrike" cap="none">
                <a:solidFill>
                  <a:srgbClr val="5A6772"/>
                </a:solidFill>
                <a:latin typeface="Tahoma"/>
                <a:ea typeface="Tahoma"/>
                <a:cs typeface="Tahoma"/>
                <a:sym typeface="Tahoma"/>
              </a:rPr>
              <a:t>esattamente al destinatario</a:t>
            </a:r>
            <a:r>
              <a:rPr lang="en-US" sz="1200" b="0" i="0" u="none" strike="noStrike" cap="none">
                <a:solidFill>
                  <a:srgbClr val="5A6772"/>
                </a:solidFill>
                <a:latin typeface="Tahoma"/>
                <a:ea typeface="Tahoma"/>
                <a:cs typeface="Tahoma"/>
                <a:sym typeface="Tahoma"/>
              </a:rPr>
              <a:t> di un determinato servizio è garantita</a:t>
            </a:r>
            <a:r>
              <a:rPr lang="en-US" sz="1200" b="1" i="0" u="none" strike="noStrike" cap="none">
                <a:solidFill>
                  <a:srgbClr val="5A6772"/>
                </a:solidFill>
                <a:latin typeface="Tahoma"/>
                <a:ea typeface="Tahoma"/>
                <a:cs typeface="Tahoma"/>
                <a:sym typeface="Tahoma"/>
              </a:rPr>
              <a:t> </a:t>
            </a:r>
            <a:r>
              <a:rPr lang="en-US" sz="1200" b="0" i="0" u="none" strike="noStrike" cap="none">
                <a:solidFill>
                  <a:srgbClr val="5A6772"/>
                </a:solidFill>
                <a:latin typeface="Tahoma"/>
                <a:ea typeface="Tahoma"/>
                <a:cs typeface="Tahoma"/>
                <a:sym typeface="Tahoma"/>
              </a:rPr>
              <a:t>dall’</a:t>
            </a:r>
            <a:r>
              <a:rPr lang="en-US" sz="1200" b="1" i="0" u="none" strike="noStrike" cap="none">
                <a:solidFill>
                  <a:srgbClr val="5A6772"/>
                </a:solidFill>
                <a:latin typeface="Tahoma"/>
                <a:ea typeface="Tahoma"/>
                <a:cs typeface="Tahoma"/>
                <a:sym typeface="Tahoma"/>
              </a:rPr>
              <a:t>autenticazione all’app tramite un’identità digitale forte: SPID o CIE.</a:t>
            </a:r>
            <a:endParaRPr sz="1200" b="1" i="0" u="none" strike="noStrike" cap="none">
              <a:solidFill>
                <a:srgbClr val="5A6772"/>
              </a:solidFill>
              <a:latin typeface="Tahoma"/>
              <a:ea typeface="Tahoma"/>
              <a:cs typeface="Tahoma"/>
              <a:sym typeface="Tahoma"/>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5A6772"/>
              </a:solidFill>
              <a:latin typeface="Tahoma"/>
              <a:ea typeface="Tahoma"/>
              <a:cs typeface="Tahoma"/>
              <a:sym typeface="Tahoma"/>
            </a:endParaRPr>
          </a:p>
          <a:p>
            <a:pPr marL="422275" marR="107313" lvl="0" indent="-409575" algn="l" rtl="0">
              <a:lnSpc>
                <a:spcPct val="116100"/>
              </a:lnSpc>
              <a:spcBef>
                <a:spcPts val="0"/>
              </a:spcBef>
              <a:spcAft>
                <a:spcPts val="0"/>
              </a:spcAft>
              <a:buClr>
                <a:schemeClr val="dk1"/>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In seguito, accesso rapido e azioni dispositive con PIN o Biometrico</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chemeClr val="dk1"/>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Sessioni uniche revocabili</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chemeClr val="dk1"/>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Sblocco app ogni 30 secondi di inattività</a:t>
            </a:r>
            <a:endParaRPr sz="1000" b="0" i="0" u="none" strike="noStrike" cap="none">
              <a:solidFill>
                <a:srgbClr val="5A6772"/>
              </a:solidFill>
              <a:latin typeface="Tahoma"/>
              <a:ea typeface="Tahoma"/>
              <a:cs typeface="Tahoma"/>
              <a:sym typeface="Tahoma"/>
            </a:endParaRPr>
          </a:p>
        </p:txBody>
      </p:sp>
      <p:sp>
        <p:nvSpPr>
          <p:cNvPr id="210" name="Google Shape;210;p14"/>
          <p:cNvSpPr/>
          <p:nvPr/>
        </p:nvSpPr>
        <p:spPr>
          <a:xfrm>
            <a:off x="4572000" y="0"/>
            <a:ext cx="4571999" cy="514343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 name="Google Shape;211;p14"/>
          <p:cNvSpPr/>
          <p:nvPr/>
        </p:nvSpPr>
        <p:spPr>
          <a:xfrm>
            <a:off x="3838575" y="0"/>
            <a:ext cx="5305424" cy="51434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 name="Google Shape;212;p14"/>
          <p:cNvSpPr/>
          <p:nvPr/>
        </p:nvSpPr>
        <p:spPr>
          <a:xfrm>
            <a:off x="4572000" y="4715026"/>
            <a:ext cx="4572000" cy="428625"/>
          </a:xfrm>
          <a:custGeom>
            <a:avLst/>
            <a:gdLst/>
            <a:ahLst/>
            <a:cxnLst/>
            <a:rect l="l" t="t" r="r" b="b"/>
            <a:pathLst>
              <a:path w="4572000" h="428625" extrusionOk="0">
                <a:moveTo>
                  <a:pt x="0" y="0"/>
                </a:moveTo>
                <a:lnTo>
                  <a:pt x="4571999" y="0"/>
                </a:lnTo>
                <a:lnTo>
                  <a:pt x="4571999" y="428399"/>
                </a:lnTo>
                <a:lnTo>
                  <a:pt x="0" y="428399"/>
                </a:lnTo>
                <a:lnTo>
                  <a:pt x="0" y="0"/>
                </a:lnTo>
                <a:close/>
              </a:path>
            </a:pathLst>
          </a:custGeom>
          <a:solidFill>
            <a:srgbClr val="5A6772">
              <a:alpha val="5294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 name="Google Shape;213;p14"/>
          <p:cNvSpPr txBox="1"/>
          <p:nvPr/>
        </p:nvSpPr>
        <p:spPr>
          <a:xfrm>
            <a:off x="4678275" y="4835225"/>
            <a:ext cx="1653300" cy="177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Schermata di accesso </a:t>
            </a:r>
            <a:endParaRPr sz="1000" b="0" i="0" u="none" strike="noStrike" cap="none">
              <a:solidFill>
                <a:srgbClr val="000000"/>
              </a:solidFill>
              <a:latin typeface="Calibri"/>
              <a:ea typeface="Calibri"/>
              <a:cs typeface="Calibri"/>
              <a:sym typeface="Calibri"/>
            </a:endParaRPr>
          </a:p>
        </p:txBody>
      </p:sp>
      <p:sp>
        <p:nvSpPr>
          <p:cNvPr id="214" name="Google Shape;214;p14"/>
          <p:cNvSpPr/>
          <p:nvPr/>
        </p:nvSpPr>
        <p:spPr>
          <a:xfrm>
            <a:off x="272815" y="4403425"/>
            <a:ext cx="1556974" cy="69884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5" name="Google Shape;215;p14"/>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11</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pic>
        <p:nvPicPr>
          <p:cNvPr id="220" name="Google Shape;220;p15"/>
          <p:cNvPicPr preferRelativeResize="0"/>
          <p:nvPr/>
        </p:nvPicPr>
        <p:blipFill rotWithShape="1">
          <a:blip r:embed="rId3">
            <a:alphaModFix/>
          </a:blip>
          <a:srcRect l="13658" t="3322" r="15499" b="2275"/>
          <a:stretch/>
        </p:blipFill>
        <p:spPr>
          <a:xfrm>
            <a:off x="4378525" y="290925"/>
            <a:ext cx="4862749" cy="4728900"/>
          </a:xfrm>
          <a:prstGeom prst="rect">
            <a:avLst/>
          </a:prstGeom>
          <a:noFill/>
          <a:ln>
            <a:noFill/>
          </a:ln>
        </p:spPr>
      </p:pic>
      <p:pic>
        <p:nvPicPr>
          <p:cNvPr id="221" name="Google Shape;221;p15"/>
          <p:cNvPicPr preferRelativeResize="0"/>
          <p:nvPr/>
        </p:nvPicPr>
        <p:blipFill rotWithShape="1">
          <a:blip r:embed="rId4">
            <a:alphaModFix/>
          </a:blip>
          <a:srcRect/>
          <a:stretch/>
        </p:blipFill>
        <p:spPr>
          <a:xfrm>
            <a:off x="5907093" y="1143912"/>
            <a:ext cx="1900260" cy="3286896"/>
          </a:xfrm>
          <a:prstGeom prst="rect">
            <a:avLst/>
          </a:prstGeom>
          <a:noFill/>
          <a:ln>
            <a:noFill/>
          </a:ln>
        </p:spPr>
      </p:pic>
      <p:sp>
        <p:nvSpPr>
          <p:cNvPr id="222" name="Google Shape;222;p15"/>
          <p:cNvSpPr/>
          <p:nvPr/>
        </p:nvSpPr>
        <p:spPr>
          <a:xfrm>
            <a:off x="4572000" y="0"/>
            <a:ext cx="4571999" cy="514343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3" name="Google Shape;223;p15"/>
          <p:cNvSpPr/>
          <p:nvPr/>
        </p:nvSpPr>
        <p:spPr>
          <a:xfrm>
            <a:off x="3838575" y="0"/>
            <a:ext cx="5305500" cy="51435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4" name="Google Shape;224;p15"/>
          <p:cNvSpPr/>
          <p:nvPr/>
        </p:nvSpPr>
        <p:spPr>
          <a:xfrm>
            <a:off x="4572000" y="4715026"/>
            <a:ext cx="4572000" cy="428625"/>
          </a:xfrm>
          <a:custGeom>
            <a:avLst/>
            <a:gdLst/>
            <a:ahLst/>
            <a:cxnLst/>
            <a:rect l="l" t="t" r="r" b="b"/>
            <a:pathLst>
              <a:path w="4572000" h="428625" extrusionOk="0">
                <a:moveTo>
                  <a:pt x="0" y="0"/>
                </a:moveTo>
                <a:lnTo>
                  <a:pt x="4571999" y="0"/>
                </a:lnTo>
                <a:lnTo>
                  <a:pt x="4571999" y="428399"/>
                </a:lnTo>
                <a:lnTo>
                  <a:pt x="0" y="428399"/>
                </a:lnTo>
                <a:lnTo>
                  <a:pt x="0" y="0"/>
                </a:lnTo>
                <a:close/>
              </a:path>
            </a:pathLst>
          </a:custGeom>
          <a:solidFill>
            <a:srgbClr val="5A6772">
              <a:alpha val="5294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5" name="Google Shape;225;p15"/>
          <p:cNvSpPr txBox="1"/>
          <p:nvPr/>
        </p:nvSpPr>
        <p:spPr>
          <a:xfrm>
            <a:off x="4678276" y="4835225"/>
            <a:ext cx="1107000" cy="177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Sezione “Messaggi”</a:t>
            </a:r>
            <a:endParaRPr sz="1000" b="0" i="0" u="none" strike="noStrike" cap="none">
              <a:solidFill>
                <a:srgbClr val="000000"/>
              </a:solidFill>
              <a:latin typeface="Calibri"/>
              <a:ea typeface="Calibri"/>
              <a:cs typeface="Calibri"/>
              <a:sym typeface="Calibri"/>
            </a:endParaRPr>
          </a:p>
        </p:txBody>
      </p:sp>
      <p:sp>
        <p:nvSpPr>
          <p:cNvPr id="226" name="Google Shape;226;p15"/>
          <p:cNvSpPr txBox="1">
            <a:spLocks noGrp="1"/>
          </p:cNvSpPr>
          <p:nvPr>
            <p:ph type="title"/>
          </p:nvPr>
        </p:nvSpPr>
        <p:spPr>
          <a:xfrm>
            <a:off x="433850" y="989757"/>
            <a:ext cx="3530100" cy="821700"/>
          </a:xfrm>
          <a:prstGeom prst="rect">
            <a:avLst/>
          </a:prstGeom>
          <a:noFill/>
          <a:ln>
            <a:noFill/>
          </a:ln>
        </p:spPr>
        <p:txBody>
          <a:bodyPr spcFirstLastPara="1" wrap="square" lIns="0" tIns="8250" rIns="0" bIns="0" anchor="t" anchorCtr="0">
            <a:noAutofit/>
          </a:bodyPr>
          <a:lstStyle/>
          <a:p>
            <a:pPr marL="12700" marR="5080" lvl="0" indent="0" algn="l" rtl="0">
              <a:lnSpc>
                <a:spcPct val="101000"/>
              </a:lnSpc>
              <a:spcBef>
                <a:spcPts val="0"/>
              </a:spcBef>
              <a:spcAft>
                <a:spcPts val="0"/>
              </a:spcAft>
              <a:buSzPts val="1400"/>
              <a:buNone/>
            </a:pPr>
            <a:r>
              <a:rPr lang="en-US" sz="2500">
                <a:solidFill>
                  <a:srgbClr val="0066CC"/>
                </a:solidFill>
                <a:latin typeface="Titillium Web"/>
                <a:ea typeface="Titillium Web"/>
                <a:cs typeface="Titillium Web"/>
                <a:sym typeface="Titillium Web"/>
              </a:rPr>
              <a:t>Un canale per contattare  (tutti) i cittadini</a:t>
            </a:r>
            <a:endParaRPr sz="2500">
              <a:latin typeface="Titillium Web"/>
              <a:ea typeface="Titillium Web"/>
              <a:cs typeface="Titillium Web"/>
              <a:sym typeface="Titillium Web"/>
            </a:endParaRPr>
          </a:p>
        </p:txBody>
      </p:sp>
      <p:sp>
        <p:nvSpPr>
          <p:cNvPr id="227" name="Google Shape;227;p15"/>
          <p:cNvSpPr txBox="1"/>
          <p:nvPr/>
        </p:nvSpPr>
        <p:spPr>
          <a:xfrm>
            <a:off x="384275" y="1959700"/>
            <a:ext cx="3630900" cy="2935200"/>
          </a:xfrm>
          <a:prstGeom prst="rect">
            <a:avLst/>
          </a:prstGeom>
          <a:noFill/>
          <a:ln>
            <a:noFill/>
          </a:ln>
        </p:spPr>
        <p:txBody>
          <a:bodyPr spcFirstLastPara="1" wrap="square" lIns="0" tIns="46975"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A6772"/>
                </a:solidFill>
                <a:latin typeface="Tahoma"/>
                <a:ea typeface="Tahoma"/>
                <a:cs typeface="Tahoma"/>
                <a:sym typeface="Tahoma"/>
              </a:rPr>
              <a:t>Per inviare comunicazioni mirate al cittadino, anche in situazioni “straordinarie” (es. allerte, operazioni di manutenzione, ecc.), </a:t>
            </a:r>
            <a:r>
              <a:rPr lang="en-US" sz="1200" b="1" i="0" u="none" strike="noStrike" cap="none">
                <a:solidFill>
                  <a:srgbClr val="5A6772"/>
                </a:solidFill>
                <a:latin typeface="Tahoma"/>
                <a:ea typeface="Tahoma"/>
                <a:cs typeface="Tahoma"/>
                <a:sym typeface="Tahoma"/>
              </a:rPr>
              <a:t>è sufficiente conoscere il suo codice fiscale</a:t>
            </a:r>
            <a:r>
              <a:rPr lang="en-US" sz="1200" b="0" i="0" u="none" strike="noStrike" cap="none">
                <a:solidFill>
                  <a:srgbClr val="5A6772"/>
                </a:solidFill>
                <a:latin typeface="Tahoma"/>
                <a:ea typeface="Tahoma"/>
                <a:cs typeface="Tahoma"/>
                <a:sym typeface="Tahoma"/>
              </a:rPr>
              <a:t>. Chiunque abbia installato l’app, può ricevere immediatamente i messaggi dagli Enti: non è necessario che abbia prima attivato i relativi servizi, né che si sia registrato su altri canali. IO consente così agli Enti di sostenere </a:t>
            </a:r>
            <a:r>
              <a:rPr lang="en-US" sz="1200" b="1" i="0" u="sng" strike="noStrike" cap="none">
                <a:solidFill>
                  <a:srgbClr val="5A6772"/>
                </a:solidFill>
                <a:latin typeface="Tahoma"/>
                <a:ea typeface="Tahoma"/>
                <a:cs typeface="Tahoma"/>
                <a:sym typeface="Tahoma"/>
              </a:rPr>
              <a:t>costi inferiori per l’invio di messaggi</a:t>
            </a:r>
            <a:r>
              <a:rPr lang="en-US" sz="1200" b="0" i="0" u="none" strike="noStrike" cap="none">
                <a:solidFill>
                  <a:srgbClr val="5A6772"/>
                </a:solidFill>
                <a:latin typeface="Tahoma"/>
                <a:ea typeface="Tahoma"/>
                <a:cs typeface="Tahoma"/>
                <a:sym typeface="Tahoma"/>
              </a:rPr>
              <a:t>, sostituendo la posta ordinaria.</a:t>
            </a:r>
            <a:endParaRPr sz="1200" b="0" i="0" u="none" strike="noStrike" cap="none">
              <a:solidFill>
                <a:srgbClr val="5A6772"/>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400"/>
              <a:buFont typeface="Arial"/>
              <a:buNone/>
            </a:pPr>
            <a:r>
              <a:rPr lang="en-US" sz="14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Notifiche push +</a:t>
            </a:r>
            <a:r>
              <a:rPr lang="en-US" sz="1200" b="0" i="0" u="none" strike="noStrike" cap="none">
                <a:solidFill>
                  <a:schemeClr val="dk1"/>
                </a:solidFill>
                <a:latin typeface="Tahoma"/>
                <a:ea typeface="Tahoma"/>
                <a:cs typeface="Tahoma"/>
                <a:sym typeface="Tahoma"/>
              </a:rPr>
              <a:t> </a:t>
            </a:r>
            <a:r>
              <a:rPr lang="en-US" sz="1200" b="0" i="0" u="none" strike="noStrike" cap="none">
                <a:solidFill>
                  <a:srgbClr val="5A6772"/>
                </a:solidFill>
                <a:latin typeface="Tahoma"/>
                <a:ea typeface="Tahoma"/>
                <a:cs typeface="Tahoma"/>
                <a:sym typeface="Tahoma"/>
              </a:rPr>
              <a:t>Inoltro via mail (opzionale)</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chemeClr val="dk1"/>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Call to action chiare + Messaggi ricchi </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chemeClr val="dk1"/>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Scadenze sul calendario personale</a:t>
            </a:r>
            <a:endParaRPr sz="1200" b="0" i="0" u="none" strike="noStrike" cap="none">
              <a:solidFill>
                <a:schemeClr val="dk1"/>
              </a:solidFill>
              <a:latin typeface="Tahoma"/>
              <a:ea typeface="Tahoma"/>
              <a:cs typeface="Tahoma"/>
              <a:sym typeface="Tahoma"/>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000000"/>
              </a:solidFill>
              <a:latin typeface="Tahoma"/>
              <a:ea typeface="Tahoma"/>
              <a:cs typeface="Tahoma"/>
              <a:sym typeface="Tahoma"/>
            </a:endParaRPr>
          </a:p>
        </p:txBody>
      </p:sp>
      <p:sp>
        <p:nvSpPr>
          <p:cNvPr id="228" name="Google Shape;228;p15"/>
          <p:cNvSpPr txBox="1"/>
          <p:nvPr/>
        </p:nvSpPr>
        <p:spPr>
          <a:xfrm>
            <a:off x="433850" y="441325"/>
            <a:ext cx="2916000" cy="177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66CC"/>
                </a:solidFill>
                <a:latin typeface="Calibri"/>
                <a:ea typeface="Calibri"/>
                <a:cs typeface="Calibri"/>
                <a:sym typeface="Calibri"/>
              </a:rPr>
              <a:t>I VANTAGGI CHE IO OFFRE AD ENTI E AZIENDE</a:t>
            </a:r>
            <a:endParaRPr sz="1000" b="0" i="0" u="none" strike="noStrike" cap="none">
              <a:solidFill>
                <a:srgbClr val="000000"/>
              </a:solidFill>
              <a:latin typeface="Calibri"/>
              <a:ea typeface="Calibri"/>
              <a:cs typeface="Calibri"/>
              <a:sym typeface="Calibri"/>
            </a:endParaRPr>
          </a:p>
        </p:txBody>
      </p:sp>
      <p:sp>
        <p:nvSpPr>
          <p:cNvPr id="229" name="Google Shape;229;p15"/>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12</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33"/>
        <p:cNvGrpSpPr/>
        <p:nvPr/>
      </p:nvGrpSpPr>
      <p:grpSpPr>
        <a:xfrm>
          <a:off x="0" y="0"/>
          <a:ext cx="0" cy="0"/>
          <a:chOff x="0" y="0"/>
          <a:chExt cx="0" cy="0"/>
        </a:xfrm>
      </p:grpSpPr>
      <p:pic>
        <p:nvPicPr>
          <p:cNvPr id="234" name="Google Shape;234;p16"/>
          <p:cNvPicPr preferRelativeResize="0"/>
          <p:nvPr/>
        </p:nvPicPr>
        <p:blipFill rotWithShape="1">
          <a:blip r:embed="rId3">
            <a:alphaModFix/>
          </a:blip>
          <a:srcRect l="13658" t="3322" r="15499" b="2275"/>
          <a:stretch/>
        </p:blipFill>
        <p:spPr>
          <a:xfrm>
            <a:off x="4347825" y="304800"/>
            <a:ext cx="4858399" cy="4708226"/>
          </a:xfrm>
          <a:prstGeom prst="rect">
            <a:avLst/>
          </a:prstGeom>
          <a:noFill/>
          <a:ln>
            <a:noFill/>
          </a:ln>
        </p:spPr>
      </p:pic>
      <p:pic>
        <p:nvPicPr>
          <p:cNvPr id="235" name="Google Shape;235;p16"/>
          <p:cNvPicPr preferRelativeResize="0"/>
          <p:nvPr/>
        </p:nvPicPr>
        <p:blipFill rotWithShape="1">
          <a:blip r:embed="rId4">
            <a:alphaModFix/>
          </a:blip>
          <a:srcRect/>
          <a:stretch/>
        </p:blipFill>
        <p:spPr>
          <a:xfrm>
            <a:off x="5874915" y="1153375"/>
            <a:ext cx="1898399" cy="3272257"/>
          </a:xfrm>
          <a:prstGeom prst="rect">
            <a:avLst/>
          </a:prstGeom>
          <a:noFill/>
          <a:ln>
            <a:noFill/>
          </a:ln>
        </p:spPr>
      </p:pic>
      <p:sp>
        <p:nvSpPr>
          <p:cNvPr id="236" name="Google Shape;236;p16"/>
          <p:cNvSpPr/>
          <p:nvPr/>
        </p:nvSpPr>
        <p:spPr>
          <a:xfrm>
            <a:off x="4572000" y="0"/>
            <a:ext cx="4571999" cy="514343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7" name="Google Shape;237;p16"/>
          <p:cNvSpPr/>
          <p:nvPr/>
        </p:nvSpPr>
        <p:spPr>
          <a:xfrm>
            <a:off x="4572000" y="4715026"/>
            <a:ext cx="4572000" cy="428625"/>
          </a:xfrm>
          <a:custGeom>
            <a:avLst/>
            <a:gdLst/>
            <a:ahLst/>
            <a:cxnLst/>
            <a:rect l="l" t="t" r="r" b="b"/>
            <a:pathLst>
              <a:path w="4572000" h="428625" extrusionOk="0">
                <a:moveTo>
                  <a:pt x="0" y="0"/>
                </a:moveTo>
                <a:lnTo>
                  <a:pt x="4571999" y="0"/>
                </a:lnTo>
                <a:lnTo>
                  <a:pt x="4571999" y="428399"/>
                </a:lnTo>
                <a:lnTo>
                  <a:pt x="0" y="428399"/>
                </a:lnTo>
                <a:lnTo>
                  <a:pt x="0" y="0"/>
                </a:lnTo>
                <a:close/>
              </a:path>
            </a:pathLst>
          </a:custGeom>
          <a:solidFill>
            <a:srgbClr val="5A6772">
              <a:alpha val="5294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 name="Google Shape;238;p16"/>
          <p:cNvSpPr txBox="1"/>
          <p:nvPr/>
        </p:nvSpPr>
        <p:spPr>
          <a:xfrm>
            <a:off x="4678276" y="4835225"/>
            <a:ext cx="1196700" cy="177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Sezione “Pagamenti”</a:t>
            </a:r>
            <a:endParaRPr sz="1000" b="0" i="0" u="none" strike="noStrike" cap="none">
              <a:solidFill>
                <a:srgbClr val="000000"/>
              </a:solidFill>
              <a:latin typeface="Calibri"/>
              <a:ea typeface="Calibri"/>
              <a:cs typeface="Calibri"/>
              <a:sym typeface="Calibri"/>
            </a:endParaRPr>
          </a:p>
        </p:txBody>
      </p:sp>
      <p:sp>
        <p:nvSpPr>
          <p:cNvPr id="239" name="Google Shape;239;p16"/>
          <p:cNvSpPr txBox="1">
            <a:spLocks noGrp="1"/>
          </p:cNvSpPr>
          <p:nvPr>
            <p:ph type="title"/>
          </p:nvPr>
        </p:nvSpPr>
        <p:spPr>
          <a:xfrm>
            <a:off x="433850" y="988485"/>
            <a:ext cx="3086700" cy="821700"/>
          </a:xfrm>
          <a:prstGeom prst="rect">
            <a:avLst/>
          </a:prstGeom>
          <a:noFill/>
          <a:ln>
            <a:noFill/>
          </a:ln>
        </p:spPr>
        <p:txBody>
          <a:bodyPr spcFirstLastPara="1" wrap="square" lIns="0" tIns="8250" rIns="0" bIns="0" anchor="t" anchorCtr="0">
            <a:noAutofit/>
          </a:bodyPr>
          <a:lstStyle/>
          <a:p>
            <a:pPr marL="12700" marR="5080" lvl="0" indent="0" algn="l" rtl="0">
              <a:lnSpc>
                <a:spcPct val="101000"/>
              </a:lnSpc>
              <a:spcBef>
                <a:spcPts val="0"/>
              </a:spcBef>
              <a:spcAft>
                <a:spcPts val="0"/>
              </a:spcAft>
              <a:buSzPts val="1400"/>
              <a:buNone/>
            </a:pPr>
            <a:r>
              <a:rPr lang="en-US" sz="2500">
                <a:solidFill>
                  <a:srgbClr val="0066CC"/>
                </a:solidFill>
                <a:latin typeface="Titillium Web"/>
                <a:ea typeface="Titillium Web"/>
                <a:cs typeface="Titillium Web"/>
                <a:sym typeface="Titillium Web"/>
              </a:rPr>
              <a:t>Pagamenti immediati e sicuri da mobile</a:t>
            </a:r>
            <a:endParaRPr sz="2500">
              <a:latin typeface="Titillium Web"/>
              <a:ea typeface="Titillium Web"/>
              <a:cs typeface="Titillium Web"/>
              <a:sym typeface="Titillium Web"/>
            </a:endParaRPr>
          </a:p>
        </p:txBody>
      </p:sp>
      <p:sp>
        <p:nvSpPr>
          <p:cNvPr id="240" name="Google Shape;240;p16"/>
          <p:cNvSpPr/>
          <p:nvPr/>
        </p:nvSpPr>
        <p:spPr>
          <a:xfrm>
            <a:off x="3838575" y="0"/>
            <a:ext cx="5305500" cy="51435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41" name="Google Shape;241;p16"/>
          <p:cNvPicPr preferRelativeResize="0"/>
          <p:nvPr/>
        </p:nvPicPr>
        <p:blipFill rotWithShape="1">
          <a:blip r:embed="rId4">
            <a:alphaModFix/>
          </a:blip>
          <a:srcRect/>
          <a:stretch/>
        </p:blipFill>
        <p:spPr>
          <a:xfrm>
            <a:off x="5919275" y="1153375"/>
            <a:ext cx="1850150" cy="3235600"/>
          </a:xfrm>
          <a:prstGeom prst="rect">
            <a:avLst/>
          </a:prstGeom>
          <a:noFill/>
          <a:ln>
            <a:noFill/>
          </a:ln>
        </p:spPr>
      </p:pic>
      <p:sp>
        <p:nvSpPr>
          <p:cNvPr id="242" name="Google Shape;242;p16"/>
          <p:cNvSpPr txBox="1"/>
          <p:nvPr/>
        </p:nvSpPr>
        <p:spPr>
          <a:xfrm>
            <a:off x="433850" y="441325"/>
            <a:ext cx="2916000" cy="177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66CC"/>
                </a:solidFill>
                <a:latin typeface="Calibri"/>
                <a:ea typeface="Calibri"/>
                <a:cs typeface="Calibri"/>
                <a:sym typeface="Calibri"/>
              </a:rPr>
              <a:t>I VANTAGGI CHE IO OFFRE AD ENTI E AZIENDE</a:t>
            </a:r>
            <a:endParaRPr sz="1000" b="0" i="0" u="none" strike="noStrike" cap="none">
              <a:solidFill>
                <a:srgbClr val="000000"/>
              </a:solidFill>
              <a:latin typeface="Calibri"/>
              <a:ea typeface="Calibri"/>
              <a:cs typeface="Calibri"/>
              <a:sym typeface="Calibri"/>
            </a:endParaRPr>
          </a:p>
        </p:txBody>
      </p:sp>
      <p:sp>
        <p:nvSpPr>
          <p:cNvPr id="243" name="Google Shape;243;p16"/>
          <p:cNvSpPr txBox="1"/>
          <p:nvPr/>
        </p:nvSpPr>
        <p:spPr>
          <a:xfrm>
            <a:off x="384275" y="1959700"/>
            <a:ext cx="3530100" cy="2935200"/>
          </a:xfrm>
          <a:prstGeom prst="rect">
            <a:avLst/>
          </a:prstGeom>
          <a:noFill/>
          <a:ln>
            <a:noFill/>
          </a:ln>
        </p:spPr>
        <p:txBody>
          <a:bodyPr spcFirstLastPara="1" wrap="square" lIns="0" tIns="46975"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A6772"/>
                </a:solidFill>
                <a:latin typeface="Tahoma"/>
                <a:ea typeface="Tahoma"/>
                <a:cs typeface="Tahoma"/>
                <a:sym typeface="Tahoma"/>
              </a:rPr>
              <a:t>IO integra la piattaforma </a:t>
            </a:r>
            <a:r>
              <a:rPr lang="en-US" sz="1200" b="1" i="0" u="sng" strike="noStrike" cap="none">
                <a:solidFill>
                  <a:srgbClr val="5A6772"/>
                </a:solidFill>
                <a:latin typeface="Tahoma"/>
                <a:ea typeface="Tahoma"/>
                <a:cs typeface="Tahoma"/>
                <a:sym typeface="Tahoma"/>
                <a:hlinkClick r:id="rId7">
                  <a:extLst>
                    <a:ext uri="{A12FA001-AC4F-418D-AE19-62706E023703}">
                      <ahyp:hlinkClr xmlns:ahyp="http://schemas.microsoft.com/office/drawing/2018/hyperlinkcolor" val="tx"/>
                    </a:ext>
                  </a:extLst>
                </a:hlinkClick>
              </a:rPr>
              <a:t>pagoPA</a:t>
            </a:r>
            <a:r>
              <a:rPr lang="en-US" sz="1200" b="0" i="0" u="none" strike="noStrike" cap="none">
                <a:solidFill>
                  <a:srgbClr val="5A6772"/>
                </a:solidFill>
                <a:latin typeface="Tahoma"/>
                <a:ea typeface="Tahoma"/>
                <a:cs typeface="Tahoma"/>
                <a:sym typeface="Tahoma"/>
              </a:rPr>
              <a:t> (MOD3) dando al cittadino la possibilità di pagare direttamente</a:t>
            </a:r>
            <a:r>
              <a:rPr lang="en-US" sz="1200" b="1" i="0" u="none" strike="noStrike" cap="none">
                <a:solidFill>
                  <a:srgbClr val="5A6772"/>
                </a:solidFill>
                <a:latin typeface="Tahoma"/>
                <a:ea typeface="Tahoma"/>
                <a:cs typeface="Tahoma"/>
                <a:sym typeface="Tahoma"/>
              </a:rPr>
              <a:t> dal messaggio ricevuto sull’app</a:t>
            </a:r>
            <a:r>
              <a:rPr lang="en-US" sz="1200" b="0" i="0" u="none" strike="noStrike" cap="none">
                <a:solidFill>
                  <a:srgbClr val="5A6772"/>
                </a:solidFill>
                <a:latin typeface="Tahoma"/>
                <a:ea typeface="Tahoma"/>
                <a:cs typeface="Tahoma"/>
                <a:sym typeface="Tahoma"/>
              </a:rPr>
              <a:t> </a:t>
            </a:r>
            <a:r>
              <a:rPr lang="en-US" sz="1200" b="1" i="0" u="none" strike="noStrike" cap="none">
                <a:solidFill>
                  <a:srgbClr val="5A6772"/>
                </a:solidFill>
                <a:latin typeface="Tahoma"/>
                <a:ea typeface="Tahoma"/>
                <a:cs typeface="Tahoma"/>
                <a:sym typeface="Tahoma"/>
              </a:rPr>
              <a:t>o dall’avviso cartaceo</a:t>
            </a:r>
            <a:r>
              <a:rPr lang="en-US" sz="1200" b="0" i="0" u="none" strike="noStrike" cap="none">
                <a:solidFill>
                  <a:srgbClr val="5A6772"/>
                </a:solidFill>
                <a:latin typeface="Tahoma"/>
                <a:ea typeface="Tahoma"/>
                <a:cs typeface="Tahoma"/>
                <a:sym typeface="Tahoma"/>
              </a:rPr>
              <a:t> (tramite scansione del QR code o inserimento manuale dello IUV), con una </a:t>
            </a:r>
            <a:r>
              <a:rPr lang="en-US" sz="1200" b="1" i="0" u="sng" strike="noStrike" cap="none">
                <a:solidFill>
                  <a:srgbClr val="5A6772"/>
                </a:solidFill>
                <a:latin typeface="Tahoma"/>
                <a:ea typeface="Tahoma"/>
                <a:cs typeface="Tahoma"/>
                <a:sym typeface="Tahoma"/>
              </a:rPr>
              <a:t>gestione più efficiente </a:t>
            </a:r>
            <a:r>
              <a:rPr lang="en-US" sz="1200" b="0" i="0" u="none" strike="noStrike" cap="none">
                <a:solidFill>
                  <a:srgbClr val="5A6772"/>
                </a:solidFill>
                <a:latin typeface="Tahoma"/>
                <a:ea typeface="Tahoma"/>
                <a:cs typeface="Tahoma"/>
                <a:sym typeface="Tahoma"/>
              </a:rPr>
              <a:t>dei pagamenti e una </a:t>
            </a:r>
            <a:r>
              <a:rPr lang="en-US" sz="1200" b="1" i="0" u="sng" strike="noStrike" cap="none">
                <a:solidFill>
                  <a:srgbClr val="5A6772"/>
                </a:solidFill>
                <a:latin typeface="Tahoma"/>
                <a:ea typeface="Tahoma"/>
                <a:cs typeface="Tahoma"/>
                <a:sym typeface="Tahoma"/>
              </a:rPr>
              <a:t>riduzione dei tempi e dei costi</a:t>
            </a:r>
            <a:r>
              <a:rPr lang="en-US" sz="1200" b="1" i="0" u="none" strike="noStrike" cap="none">
                <a:solidFill>
                  <a:srgbClr val="5A6772"/>
                </a:solidFill>
                <a:latin typeface="Tahoma"/>
                <a:ea typeface="Tahoma"/>
                <a:cs typeface="Tahoma"/>
                <a:sym typeface="Tahoma"/>
              </a:rPr>
              <a:t> d’incasso</a:t>
            </a:r>
            <a:r>
              <a:rPr lang="en-US" sz="1200" b="0" i="0" u="none" strike="noStrike" cap="none">
                <a:solidFill>
                  <a:srgbClr val="5A6772"/>
                </a:solidFill>
                <a:latin typeface="Tahoma"/>
                <a:ea typeface="Tahoma"/>
                <a:cs typeface="Tahoma"/>
                <a:sym typeface="Tahoma"/>
              </a:rPr>
              <a:t> per l’Ente.</a:t>
            </a:r>
            <a:endParaRPr sz="1200" b="0" i="0" u="none" strike="noStrike" cap="none">
              <a:solidFill>
                <a:srgbClr val="5A6772"/>
              </a:solidFill>
              <a:latin typeface="Tahoma"/>
              <a:ea typeface="Tahoma"/>
              <a:cs typeface="Tahoma"/>
              <a:sym typeface="Tahoma"/>
            </a:endParaRPr>
          </a:p>
          <a:p>
            <a:pPr marL="0" marR="0" lvl="0" indent="0" algn="l" rtl="0">
              <a:lnSpc>
                <a:spcPct val="115000"/>
              </a:lnSpc>
              <a:spcBef>
                <a:spcPts val="0"/>
              </a:spcBef>
              <a:spcAft>
                <a:spcPts val="0"/>
              </a:spcAft>
              <a:buClr>
                <a:srgbClr val="000000"/>
              </a:buClr>
              <a:buSzPts val="900"/>
              <a:buFont typeface="Arial"/>
              <a:buNone/>
            </a:pPr>
            <a:endParaRPr sz="900" b="0" i="0" u="none" strike="noStrike" cap="none">
              <a:solidFill>
                <a:srgbClr val="5A6772"/>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200"/>
              <a:buFont typeface="Arial"/>
              <a:buNone/>
            </a:pPr>
            <a:r>
              <a:rPr lang="en-US" sz="1200" b="0" i="0" u="none" strike="noStrike" cap="none">
                <a:solidFill>
                  <a:srgbClr val="00C4C9"/>
                </a:solidFill>
                <a:latin typeface="MS PGothic"/>
                <a:ea typeface="MS PGothic"/>
                <a:cs typeface="MS PGothic"/>
                <a:sym typeface="MS PGothic"/>
              </a:rPr>
              <a:t>➔</a:t>
            </a:r>
            <a:r>
              <a:rPr lang="en-US" sz="14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Wallet delle carte di credito</a:t>
            </a:r>
            <a:endParaRPr sz="1200" b="0" i="0" u="none" strike="noStrike" cap="none">
              <a:solidFill>
                <a:srgbClr val="5A6772"/>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200"/>
              <a:buFont typeface="Arial"/>
              <a:buNone/>
            </a:pPr>
            <a:r>
              <a:rPr lang="en-US" sz="1200" b="0" i="0" u="none" strike="noStrike" cap="none">
                <a:solidFill>
                  <a:srgbClr val="00C4C9"/>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Pagamenti con scadenza</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200"/>
              <a:buFont typeface="Arial"/>
              <a:buNone/>
            </a:pPr>
            <a:r>
              <a:rPr lang="en-US" sz="1200" b="0" i="0" u="none" strike="noStrike" cap="none">
                <a:solidFill>
                  <a:srgbClr val="00C4C9"/>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Storico delle operazioni sempre disponibile</a:t>
            </a:r>
            <a:endParaRPr sz="1200" b="0" i="0" u="none" strike="noStrike" cap="none">
              <a:solidFill>
                <a:srgbClr val="5A6772"/>
              </a:solidFill>
              <a:latin typeface="Tahoma"/>
              <a:ea typeface="Tahoma"/>
              <a:cs typeface="Tahoma"/>
              <a:sym typeface="Tahoma"/>
            </a:endParaRPr>
          </a:p>
          <a:p>
            <a:pPr marL="12700" marR="0" lvl="0" indent="0" algn="l" rtl="0">
              <a:lnSpc>
                <a:spcPct val="100000"/>
              </a:lnSpc>
              <a:spcBef>
                <a:spcPts val="270"/>
              </a:spcBef>
              <a:spcAft>
                <a:spcPts val="0"/>
              </a:spcAft>
              <a:buClr>
                <a:schemeClr val="dk1"/>
              </a:buClr>
              <a:buSzPts val="1100"/>
              <a:buFont typeface="Arial"/>
              <a:buNone/>
            </a:pPr>
            <a:r>
              <a:rPr lang="en-US" sz="1200" b="0" i="0" u="none" strike="noStrike" cap="none">
                <a:solidFill>
                  <a:srgbClr val="00C4C9"/>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User experience moderna e intuitiva </a:t>
            </a:r>
            <a:endParaRPr sz="1200" b="0" i="0" u="none" strike="noStrike" cap="none">
              <a:solidFill>
                <a:srgbClr val="5A6772"/>
              </a:solidFill>
              <a:latin typeface="Tahoma"/>
              <a:ea typeface="Tahoma"/>
              <a:cs typeface="Tahoma"/>
              <a:sym typeface="Tahoma"/>
            </a:endParaRPr>
          </a:p>
          <a:p>
            <a:pPr marL="0" marR="0" lvl="0" indent="0" algn="l" rtl="0">
              <a:lnSpc>
                <a:spcPct val="100000"/>
              </a:lnSpc>
              <a:spcBef>
                <a:spcPts val="270"/>
              </a:spcBef>
              <a:spcAft>
                <a:spcPts val="0"/>
              </a:spcAft>
              <a:buClr>
                <a:schemeClr val="dk1"/>
              </a:buClr>
              <a:buSzPts val="1100"/>
              <a:buFont typeface="Arial"/>
              <a:buNone/>
            </a:pPr>
            <a:endParaRPr sz="1200" b="0" i="0" u="none" strike="noStrike" cap="none">
              <a:solidFill>
                <a:srgbClr val="5A6772"/>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200"/>
              <a:buFont typeface="Arial"/>
              <a:buNone/>
            </a:pPr>
            <a:endParaRPr sz="1200" b="0" i="0" u="none" strike="noStrike" cap="none">
              <a:solidFill>
                <a:srgbClr val="5A6772"/>
              </a:solidFill>
              <a:latin typeface="Tahoma"/>
              <a:ea typeface="Tahoma"/>
              <a:cs typeface="Tahoma"/>
              <a:sym typeface="Tahoma"/>
            </a:endParaRPr>
          </a:p>
        </p:txBody>
      </p:sp>
      <p:sp>
        <p:nvSpPr>
          <p:cNvPr id="244" name="Google Shape;244;p16"/>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13</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49" name="Google Shape;249;p17"/>
          <p:cNvSpPr/>
          <p:nvPr/>
        </p:nvSpPr>
        <p:spPr>
          <a:xfrm>
            <a:off x="4572000" y="0"/>
            <a:ext cx="4571999" cy="514343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0" name="Google Shape;250;p17"/>
          <p:cNvSpPr/>
          <p:nvPr/>
        </p:nvSpPr>
        <p:spPr>
          <a:xfrm>
            <a:off x="3838575" y="0"/>
            <a:ext cx="5305424" cy="51434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1" name="Google Shape;251;p17"/>
          <p:cNvSpPr/>
          <p:nvPr/>
        </p:nvSpPr>
        <p:spPr>
          <a:xfrm>
            <a:off x="4572000" y="4715026"/>
            <a:ext cx="4572000" cy="428625"/>
          </a:xfrm>
          <a:custGeom>
            <a:avLst/>
            <a:gdLst/>
            <a:ahLst/>
            <a:cxnLst/>
            <a:rect l="l" t="t" r="r" b="b"/>
            <a:pathLst>
              <a:path w="4572000" h="428625" extrusionOk="0">
                <a:moveTo>
                  <a:pt x="0" y="0"/>
                </a:moveTo>
                <a:lnTo>
                  <a:pt x="4571999" y="0"/>
                </a:lnTo>
                <a:lnTo>
                  <a:pt x="4571999" y="428399"/>
                </a:lnTo>
                <a:lnTo>
                  <a:pt x="0" y="428399"/>
                </a:lnTo>
                <a:lnTo>
                  <a:pt x="0" y="0"/>
                </a:lnTo>
                <a:close/>
              </a:path>
            </a:pathLst>
          </a:custGeom>
          <a:solidFill>
            <a:srgbClr val="5A6772">
              <a:alpha val="5294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2" name="Google Shape;252;p17"/>
          <p:cNvSpPr txBox="1"/>
          <p:nvPr/>
        </p:nvSpPr>
        <p:spPr>
          <a:xfrm>
            <a:off x="4678265" y="4835235"/>
            <a:ext cx="1411605" cy="1778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Sezione “Servizi”</a:t>
            </a:r>
            <a:endParaRPr sz="1000" b="0" i="0" u="none" strike="noStrike" cap="none">
              <a:solidFill>
                <a:srgbClr val="000000"/>
              </a:solidFill>
              <a:latin typeface="Calibri"/>
              <a:ea typeface="Calibri"/>
              <a:cs typeface="Calibri"/>
              <a:sym typeface="Calibri"/>
            </a:endParaRPr>
          </a:p>
        </p:txBody>
      </p:sp>
      <p:sp>
        <p:nvSpPr>
          <p:cNvPr id="253" name="Google Shape;253;p17"/>
          <p:cNvSpPr/>
          <p:nvPr/>
        </p:nvSpPr>
        <p:spPr>
          <a:xfrm>
            <a:off x="272815" y="4403425"/>
            <a:ext cx="1556974" cy="69884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4" name="Google Shape;254;p17"/>
          <p:cNvSpPr txBox="1">
            <a:spLocks noGrp="1"/>
          </p:cNvSpPr>
          <p:nvPr>
            <p:ph type="title"/>
          </p:nvPr>
        </p:nvSpPr>
        <p:spPr>
          <a:xfrm>
            <a:off x="433850" y="979825"/>
            <a:ext cx="2672700" cy="8217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sz="2500">
                <a:solidFill>
                  <a:srgbClr val="0066CC"/>
                </a:solidFill>
                <a:latin typeface="Titillium Web"/>
                <a:ea typeface="Titillium Web"/>
                <a:cs typeface="Titillium Web"/>
                <a:sym typeface="Titillium Web"/>
              </a:rPr>
              <a:t>Far conoscere</a:t>
            </a:r>
            <a:endParaRPr sz="2500">
              <a:latin typeface="Titillium Web"/>
              <a:ea typeface="Titillium Web"/>
              <a:cs typeface="Titillium Web"/>
              <a:sym typeface="Titillium Web"/>
            </a:endParaRPr>
          </a:p>
          <a:p>
            <a:pPr marL="12700" lvl="0" indent="0" algn="l" rtl="0">
              <a:lnSpc>
                <a:spcPct val="100000"/>
              </a:lnSpc>
              <a:spcBef>
                <a:spcPts val="30"/>
              </a:spcBef>
              <a:spcAft>
                <a:spcPts val="0"/>
              </a:spcAft>
              <a:buSzPts val="1400"/>
              <a:buNone/>
            </a:pPr>
            <a:r>
              <a:rPr lang="en-US" sz="2500">
                <a:solidFill>
                  <a:srgbClr val="0066CC"/>
                </a:solidFill>
                <a:latin typeface="Titillium Web"/>
                <a:ea typeface="Titillium Web"/>
                <a:cs typeface="Titillium Web"/>
                <a:sym typeface="Titillium Web"/>
              </a:rPr>
              <a:t>i servizi disponibili</a:t>
            </a:r>
            <a:endParaRPr sz="2500">
              <a:latin typeface="Titillium Web"/>
              <a:ea typeface="Titillium Web"/>
              <a:cs typeface="Titillium Web"/>
              <a:sym typeface="Titillium Web"/>
            </a:endParaRPr>
          </a:p>
        </p:txBody>
      </p:sp>
      <p:pic>
        <p:nvPicPr>
          <p:cNvPr id="255" name="Google Shape;255;p17"/>
          <p:cNvPicPr preferRelativeResize="0"/>
          <p:nvPr/>
        </p:nvPicPr>
        <p:blipFill rotWithShape="1">
          <a:blip r:embed="rId6">
            <a:alphaModFix/>
          </a:blip>
          <a:srcRect/>
          <a:stretch/>
        </p:blipFill>
        <p:spPr>
          <a:xfrm>
            <a:off x="5956375" y="1163950"/>
            <a:ext cx="1771200" cy="3148800"/>
          </a:xfrm>
          <a:prstGeom prst="rect">
            <a:avLst/>
          </a:prstGeom>
          <a:noFill/>
          <a:ln>
            <a:noFill/>
          </a:ln>
        </p:spPr>
      </p:pic>
      <p:sp>
        <p:nvSpPr>
          <p:cNvPr id="256" name="Google Shape;256;p17"/>
          <p:cNvSpPr txBox="1"/>
          <p:nvPr/>
        </p:nvSpPr>
        <p:spPr>
          <a:xfrm>
            <a:off x="433850" y="441325"/>
            <a:ext cx="2916000" cy="1779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66CC"/>
                </a:solidFill>
                <a:latin typeface="Calibri"/>
                <a:ea typeface="Calibri"/>
                <a:cs typeface="Calibri"/>
                <a:sym typeface="Calibri"/>
              </a:rPr>
              <a:t>I VANTAGGI CHE IO OFFRE AD ENTI E AZIENDE</a:t>
            </a:r>
            <a:endParaRPr sz="1000" b="0" i="0" u="none" strike="noStrike" cap="none">
              <a:solidFill>
                <a:srgbClr val="000000"/>
              </a:solidFill>
              <a:latin typeface="Calibri"/>
              <a:ea typeface="Calibri"/>
              <a:cs typeface="Calibri"/>
              <a:sym typeface="Calibri"/>
            </a:endParaRPr>
          </a:p>
        </p:txBody>
      </p:sp>
      <p:sp>
        <p:nvSpPr>
          <p:cNvPr id="257" name="Google Shape;257;p17"/>
          <p:cNvSpPr txBox="1"/>
          <p:nvPr/>
        </p:nvSpPr>
        <p:spPr>
          <a:xfrm>
            <a:off x="384275" y="1959700"/>
            <a:ext cx="3630900" cy="2935200"/>
          </a:xfrm>
          <a:prstGeom prst="rect">
            <a:avLst/>
          </a:prstGeom>
          <a:noFill/>
          <a:ln>
            <a:noFill/>
          </a:ln>
        </p:spPr>
        <p:txBody>
          <a:bodyPr spcFirstLastPara="1" wrap="square" lIns="0" tIns="46975"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A6772"/>
                </a:solidFill>
                <a:latin typeface="Tahoma"/>
                <a:ea typeface="Tahoma"/>
                <a:cs typeface="Tahoma"/>
                <a:sym typeface="Tahoma"/>
              </a:rPr>
              <a:t>Tutti i servizi locali e nazionali rilevanti per il cittadino sono proposti </a:t>
            </a:r>
            <a:r>
              <a:rPr lang="en-US" sz="1200" b="1" i="0" u="none" strike="noStrike" cap="none">
                <a:solidFill>
                  <a:srgbClr val="5A6772"/>
                </a:solidFill>
                <a:latin typeface="Tahoma"/>
                <a:ea typeface="Tahoma"/>
                <a:cs typeface="Tahoma"/>
                <a:sym typeface="Tahoma"/>
              </a:rPr>
              <a:t>in un unico punto, con un linguaggio semplice e diretto</a:t>
            </a:r>
            <a:r>
              <a:rPr lang="en-US" sz="1200" b="0" i="0" u="none" strike="noStrike" cap="none">
                <a:solidFill>
                  <a:srgbClr val="5A6772"/>
                </a:solidFill>
                <a:latin typeface="Tahoma"/>
                <a:ea typeface="Tahoma"/>
                <a:cs typeface="Tahoma"/>
                <a:sym typeface="Tahoma"/>
              </a:rPr>
              <a:t>. Da IO, l’Ente può promuovere i servizi che già mette a disposizione, e informare i cittadini su nuovi servizi e iniziative.</a:t>
            </a:r>
            <a:endParaRPr sz="1200" b="0" i="0" u="none" strike="noStrike" cap="none">
              <a:solidFill>
                <a:srgbClr val="5A6772"/>
              </a:solidFill>
              <a:latin typeface="Tahoma"/>
              <a:ea typeface="Tahoma"/>
              <a:cs typeface="Tahoma"/>
              <a:sym typeface="Tahom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5A6772"/>
              </a:solidFill>
              <a:latin typeface="Tahoma"/>
              <a:ea typeface="Tahoma"/>
              <a:cs typeface="Tahoma"/>
              <a:sym typeface="Tahoma"/>
            </a:endParaRPr>
          </a:p>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Modello opt-out nel rispetto del GDPR</a:t>
            </a:r>
            <a:endParaRPr sz="1200" b="0" i="0" u="none" strike="noStrike" cap="none">
              <a:solidFill>
                <a:schemeClr val="dk1"/>
              </a:solidFill>
              <a:latin typeface="Tahoma"/>
              <a:ea typeface="Tahoma"/>
              <a:cs typeface="Tahoma"/>
              <a:sym typeface="Tahoma"/>
            </a:endParaRPr>
          </a:p>
          <a:p>
            <a:pPr marL="0" marR="0" lvl="0" indent="0" algn="l" rtl="0">
              <a:lnSpc>
                <a:spcPct val="100000"/>
              </a:lnSpc>
              <a:spcBef>
                <a:spcPts val="270"/>
              </a:spcBef>
              <a:spcAft>
                <a:spcPts val="0"/>
              </a:spcAft>
              <a:buClr>
                <a:srgbClr val="000000"/>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Servizi organizzati su base geografica</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Nuovi servizi in evidenza</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Messaggi di benvenuto</a:t>
            </a:r>
            <a:endParaRPr sz="1200" b="0" i="0" u="none" strike="noStrike" cap="none">
              <a:solidFill>
                <a:schemeClr val="dk1"/>
              </a:solidFill>
              <a:latin typeface="Tahoma"/>
              <a:ea typeface="Tahoma"/>
              <a:cs typeface="Tahoma"/>
              <a:sym typeface="Tahoma"/>
            </a:endParaRPr>
          </a:p>
          <a:p>
            <a:pPr marL="12700" marR="0" lvl="0" indent="0" algn="l" rtl="0">
              <a:lnSpc>
                <a:spcPct val="100000"/>
              </a:lnSpc>
              <a:spcBef>
                <a:spcPts val="270"/>
              </a:spcBef>
              <a:spcAft>
                <a:spcPts val="0"/>
              </a:spcAft>
              <a:buClr>
                <a:srgbClr val="000000"/>
              </a:buClr>
              <a:buSzPts val="1200"/>
              <a:buFont typeface="Arial"/>
              <a:buNone/>
            </a:pPr>
            <a:r>
              <a:rPr lang="en-US" sz="1200" b="0" i="0" u="none" strike="noStrike" cap="none">
                <a:solidFill>
                  <a:srgbClr val="00C1C7"/>
                </a:solidFill>
                <a:latin typeface="MS PGothic"/>
                <a:ea typeface="MS PGothic"/>
                <a:cs typeface="MS PGothic"/>
                <a:sym typeface="MS PGothic"/>
              </a:rPr>
              <a:t>➔	</a:t>
            </a:r>
            <a:r>
              <a:rPr lang="en-US" sz="1200" b="0" i="0" u="none" strike="noStrike" cap="none">
                <a:solidFill>
                  <a:srgbClr val="5A6772"/>
                </a:solidFill>
                <a:latin typeface="Tahoma"/>
                <a:ea typeface="Tahoma"/>
                <a:cs typeface="Tahoma"/>
                <a:sym typeface="Tahoma"/>
              </a:rPr>
              <a:t>Scheda servizio con contatti e disattivazione</a:t>
            </a:r>
            <a:endParaRPr sz="1200" b="0" i="0" u="none" strike="noStrike" cap="none">
              <a:solidFill>
                <a:schemeClr val="dk1"/>
              </a:solidFill>
              <a:latin typeface="Tahoma"/>
              <a:ea typeface="Tahoma"/>
              <a:cs typeface="Tahoma"/>
              <a:sym typeface="Tahoma"/>
            </a:endParaRPr>
          </a:p>
          <a:p>
            <a:pPr marL="0" marR="0" lvl="0" indent="0" algn="l" rtl="0">
              <a:lnSpc>
                <a:spcPct val="100000"/>
              </a:lnSpc>
              <a:spcBef>
                <a:spcPts val="270"/>
              </a:spcBef>
              <a:spcAft>
                <a:spcPts val="0"/>
              </a:spcAft>
              <a:buClr>
                <a:srgbClr val="000000"/>
              </a:buClr>
              <a:buSzPts val="1400"/>
              <a:buFont typeface="Arial"/>
              <a:buNone/>
            </a:pPr>
            <a:endParaRPr sz="1400" b="0" i="0" u="none" strike="noStrike" cap="none">
              <a:solidFill>
                <a:srgbClr val="00C1C7"/>
              </a:solidFill>
              <a:latin typeface="MS PGothic"/>
              <a:ea typeface="MS PGothic"/>
              <a:cs typeface="MS PGothic"/>
              <a:sym typeface="MS PGothic"/>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000000"/>
              </a:solidFill>
              <a:latin typeface="Tahoma"/>
              <a:ea typeface="Tahoma"/>
              <a:cs typeface="Tahoma"/>
              <a:sym typeface="Tahoma"/>
            </a:endParaRPr>
          </a:p>
        </p:txBody>
      </p:sp>
      <p:sp>
        <p:nvSpPr>
          <p:cNvPr id="258" name="Google Shape;258;p17"/>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14</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19"/>
          <p:cNvSpPr/>
          <p:nvPr/>
        </p:nvSpPr>
        <p:spPr>
          <a:xfrm>
            <a:off x="0" y="0"/>
            <a:ext cx="9143999" cy="51434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4" name="Google Shape;264;p19"/>
          <p:cNvSpPr/>
          <p:nvPr/>
        </p:nvSpPr>
        <p:spPr>
          <a:xfrm>
            <a:off x="4500" y="0"/>
            <a:ext cx="9139555" cy="5143500"/>
          </a:xfrm>
          <a:custGeom>
            <a:avLst/>
            <a:gdLst/>
            <a:ahLst/>
            <a:cxnLst/>
            <a:rect l="l" t="t" r="r" b="b"/>
            <a:pathLst>
              <a:path w="9139555" h="5143500" extrusionOk="0">
                <a:moveTo>
                  <a:pt x="0" y="5143499"/>
                </a:moveTo>
                <a:lnTo>
                  <a:pt x="0" y="0"/>
                </a:lnTo>
                <a:lnTo>
                  <a:pt x="9139499" y="0"/>
                </a:lnTo>
                <a:lnTo>
                  <a:pt x="9139499" y="5143499"/>
                </a:lnTo>
                <a:lnTo>
                  <a:pt x="0" y="5143499"/>
                </a:lnTo>
                <a:close/>
              </a:path>
            </a:pathLst>
          </a:custGeom>
          <a:solidFill>
            <a:srgbClr val="0066CC">
              <a:alpha val="6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 name="Google Shape;265;p19"/>
          <p:cNvSpPr txBox="1"/>
          <p:nvPr/>
        </p:nvSpPr>
        <p:spPr>
          <a:xfrm>
            <a:off x="433850" y="441325"/>
            <a:ext cx="3225000" cy="141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 PER SEMPLIFICARE LA VITA ALLE PERSONE</a:t>
            </a:r>
            <a:endParaRPr sz="1200" b="0" i="0" u="none" strike="noStrike" cap="none">
              <a:solidFill>
                <a:srgbClr val="000000"/>
              </a:solidFill>
              <a:latin typeface="Calibri"/>
              <a:ea typeface="Calibri"/>
              <a:cs typeface="Calibri"/>
              <a:sym typeface="Calibri"/>
            </a:endParaRPr>
          </a:p>
        </p:txBody>
      </p:sp>
      <p:sp>
        <p:nvSpPr>
          <p:cNvPr id="266" name="Google Shape;266;p19"/>
          <p:cNvSpPr txBox="1"/>
          <p:nvPr/>
        </p:nvSpPr>
        <p:spPr>
          <a:xfrm>
            <a:off x="438725" y="1213275"/>
            <a:ext cx="3933000" cy="2749500"/>
          </a:xfrm>
          <a:prstGeom prst="rect">
            <a:avLst/>
          </a:prstGeom>
          <a:noFill/>
          <a:ln>
            <a:noFill/>
          </a:ln>
        </p:spPr>
        <p:txBody>
          <a:bodyPr spcFirstLastPara="1" wrap="square" lIns="0" tIns="12700" rIns="0" bIns="0" anchor="t" anchorCtr="0">
            <a:noAutofit/>
          </a:bodyPr>
          <a:lstStyle/>
          <a:p>
            <a:pPr marL="422275" marR="67945" lvl="0" indent="-409575" algn="l" rtl="0">
              <a:lnSpc>
                <a:spcPct val="116100"/>
              </a:lnSpc>
              <a:spcBef>
                <a:spcPts val="0"/>
              </a:spcBef>
              <a:spcAft>
                <a:spcPts val="0"/>
              </a:spcAft>
              <a:buClr>
                <a:srgbClr val="000000"/>
              </a:buClr>
              <a:buSzPts val="1400"/>
              <a:buFont typeface="Arial"/>
              <a:buNone/>
            </a:pPr>
            <a:r>
              <a:rPr lang="en-US" sz="1400" b="1" i="0" u="none" strike="noStrike" cap="none">
                <a:solidFill>
                  <a:srgbClr val="FFFFFF"/>
                </a:solidFill>
                <a:latin typeface="MS PGothic"/>
                <a:ea typeface="MS PGothic"/>
                <a:cs typeface="MS PGothic"/>
                <a:sym typeface="MS PGothic"/>
              </a:rPr>
              <a:t>➔	</a:t>
            </a:r>
            <a:r>
              <a:rPr lang="en-US" sz="1500" b="1" i="0" u="none" strike="noStrike" cap="none">
                <a:solidFill>
                  <a:srgbClr val="00FFFF"/>
                </a:solidFill>
                <a:latin typeface="Calibri"/>
                <a:ea typeface="Calibri"/>
                <a:cs typeface="Calibri"/>
                <a:sym typeface="Calibri"/>
              </a:rPr>
              <a:t>Accesso:</a:t>
            </a:r>
            <a:r>
              <a:rPr lang="en-US" sz="1400" b="1" i="0" u="none" strike="noStrike" cap="none">
                <a:solidFill>
                  <a:srgbClr val="00FFFF"/>
                </a:solidFill>
                <a:latin typeface="Calibri"/>
                <a:ea typeface="Calibri"/>
                <a:cs typeface="Calibri"/>
                <a:sym typeface="Calibri"/>
              </a:rPr>
              <a:t> </a:t>
            </a:r>
            <a:r>
              <a:rPr lang="en-US" sz="1400" b="0" i="0" u="none" strike="noStrike" cap="none">
                <a:solidFill>
                  <a:srgbClr val="FFFFFF"/>
                </a:solidFill>
                <a:latin typeface="Tahoma"/>
                <a:ea typeface="Tahoma"/>
                <a:cs typeface="Tahoma"/>
                <a:sym typeface="Tahoma"/>
              </a:rPr>
              <a:t>facilità di scoperta e di accesso ai  servizi offerti dalle Amministrazioni</a:t>
            </a:r>
            <a:endParaRPr sz="1400" b="0" i="0" u="none" strike="noStrike" cap="none">
              <a:solidFill>
                <a:srgbClr val="000000"/>
              </a:solidFill>
              <a:latin typeface="Tahoma"/>
              <a:ea typeface="Tahoma"/>
              <a:cs typeface="Tahoma"/>
              <a:sym typeface="Tahoma"/>
            </a:endParaRPr>
          </a:p>
          <a:p>
            <a:pPr marL="422275" marR="25400" lvl="0" indent="-409575" algn="l" rtl="0">
              <a:lnSpc>
                <a:spcPct val="116100"/>
              </a:lnSpc>
              <a:spcBef>
                <a:spcPts val="0"/>
              </a:spcBef>
              <a:spcAft>
                <a:spcPts val="0"/>
              </a:spcAft>
              <a:buClr>
                <a:srgbClr val="000000"/>
              </a:buClr>
              <a:buSzPts val="1400"/>
              <a:buFont typeface="Arial"/>
              <a:buNone/>
            </a:pPr>
            <a:r>
              <a:rPr lang="en-US" sz="1400" b="1" i="0" u="none" strike="noStrike" cap="none">
                <a:solidFill>
                  <a:srgbClr val="FFFFFF"/>
                </a:solidFill>
                <a:latin typeface="MS PGothic"/>
                <a:ea typeface="MS PGothic"/>
                <a:cs typeface="MS PGothic"/>
                <a:sym typeface="MS PGothic"/>
              </a:rPr>
              <a:t>➔	</a:t>
            </a:r>
            <a:r>
              <a:rPr lang="en-US" sz="1500" b="1" i="0" u="none" strike="noStrike" cap="none">
                <a:solidFill>
                  <a:srgbClr val="00FFFF"/>
                </a:solidFill>
                <a:latin typeface="Calibri"/>
                <a:ea typeface="Calibri"/>
                <a:cs typeface="Calibri"/>
                <a:sym typeface="Calibri"/>
              </a:rPr>
              <a:t>Semplificazione: </a:t>
            </a:r>
            <a:r>
              <a:rPr lang="en-US" sz="1400" b="0" i="0" u="none" strike="noStrike" cap="none">
                <a:solidFill>
                  <a:srgbClr val="FFFFFF"/>
                </a:solidFill>
                <a:latin typeface="Tahoma"/>
                <a:ea typeface="Tahoma"/>
                <a:cs typeface="Tahoma"/>
                <a:sym typeface="Tahoma"/>
              </a:rPr>
              <a:t>operazioni complesse ora  possibili in pochi passi</a:t>
            </a:r>
            <a:endParaRPr sz="1400" b="0" i="0" u="none" strike="noStrike" cap="none">
              <a:solidFill>
                <a:srgbClr val="000000"/>
              </a:solidFill>
              <a:latin typeface="Tahoma"/>
              <a:ea typeface="Tahoma"/>
              <a:cs typeface="Tahoma"/>
              <a:sym typeface="Tahoma"/>
            </a:endParaRPr>
          </a:p>
          <a:p>
            <a:pPr marL="422275" marR="687705" lvl="0" indent="-409575" algn="l" rtl="0">
              <a:lnSpc>
                <a:spcPct val="116100"/>
              </a:lnSpc>
              <a:spcBef>
                <a:spcPts val="0"/>
              </a:spcBef>
              <a:spcAft>
                <a:spcPts val="0"/>
              </a:spcAft>
              <a:buClr>
                <a:srgbClr val="000000"/>
              </a:buClr>
              <a:buSzPts val="1400"/>
              <a:buFont typeface="Arial"/>
              <a:buNone/>
            </a:pPr>
            <a:r>
              <a:rPr lang="en-US" sz="1400" b="1" i="0" u="none" strike="noStrike" cap="none">
                <a:solidFill>
                  <a:srgbClr val="FFFFFF"/>
                </a:solidFill>
                <a:latin typeface="MS PGothic"/>
                <a:ea typeface="MS PGothic"/>
                <a:cs typeface="MS PGothic"/>
                <a:sym typeface="MS PGothic"/>
              </a:rPr>
              <a:t>➔</a:t>
            </a:r>
            <a:r>
              <a:rPr lang="en-US" sz="1500" b="1" i="0" u="none" strike="noStrike" cap="none">
                <a:solidFill>
                  <a:srgbClr val="FFFFFF"/>
                </a:solidFill>
                <a:latin typeface="MS PGothic"/>
                <a:ea typeface="MS PGothic"/>
                <a:cs typeface="MS PGothic"/>
                <a:sym typeface="MS PGothic"/>
              </a:rPr>
              <a:t>	</a:t>
            </a:r>
            <a:r>
              <a:rPr lang="en-US" sz="1500" b="1" i="0" u="none" strike="noStrike" cap="none">
                <a:solidFill>
                  <a:srgbClr val="00FFFF"/>
                </a:solidFill>
                <a:latin typeface="Calibri"/>
                <a:ea typeface="Calibri"/>
                <a:cs typeface="Calibri"/>
                <a:sym typeface="Calibri"/>
              </a:rPr>
              <a:t>Tempo: </a:t>
            </a:r>
            <a:r>
              <a:rPr lang="en-US" sz="1400" b="0" i="0" u="none" strike="noStrike" cap="none">
                <a:solidFill>
                  <a:srgbClr val="FFFFFF"/>
                </a:solidFill>
                <a:latin typeface="Tahoma"/>
                <a:ea typeface="Tahoma"/>
                <a:cs typeface="Tahoma"/>
                <a:sym typeface="Tahoma"/>
              </a:rPr>
              <a:t>molte operazioni ora sono  concentrate in pochi secondi</a:t>
            </a:r>
            <a:endParaRPr sz="1400" b="0" i="0" u="none" strike="noStrike" cap="none">
              <a:solidFill>
                <a:srgbClr val="000000"/>
              </a:solidFill>
              <a:latin typeface="Tahoma"/>
              <a:ea typeface="Tahoma"/>
              <a:cs typeface="Tahoma"/>
              <a:sym typeface="Tahoma"/>
            </a:endParaRPr>
          </a:p>
          <a:p>
            <a:pPr marL="12700" marR="0" lvl="0" indent="0" algn="l" rtl="0">
              <a:lnSpc>
                <a:spcPct val="100000"/>
              </a:lnSpc>
              <a:spcBef>
                <a:spcPts val="265"/>
              </a:spcBef>
              <a:spcAft>
                <a:spcPts val="0"/>
              </a:spcAft>
              <a:buClr>
                <a:srgbClr val="000000"/>
              </a:buClr>
              <a:buSzPts val="1400"/>
              <a:buFont typeface="Arial"/>
              <a:buNone/>
            </a:pPr>
            <a:r>
              <a:rPr lang="en-US" sz="1400" b="1" i="0" u="none" strike="noStrike" cap="none">
                <a:solidFill>
                  <a:srgbClr val="FFFFFF"/>
                </a:solidFill>
                <a:latin typeface="MS PGothic"/>
                <a:ea typeface="MS PGothic"/>
                <a:cs typeface="MS PGothic"/>
                <a:sym typeface="MS PGothic"/>
              </a:rPr>
              <a:t>➔	</a:t>
            </a:r>
            <a:r>
              <a:rPr lang="en-US" sz="1500" b="1" i="0" u="none" strike="noStrike" cap="none">
                <a:solidFill>
                  <a:srgbClr val="00FFFF"/>
                </a:solidFill>
                <a:latin typeface="Calibri"/>
                <a:ea typeface="Calibri"/>
                <a:cs typeface="Calibri"/>
                <a:sym typeface="Calibri"/>
              </a:rPr>
              <a:t>Risparmio: </a:t>
            </a:r>
            <a:r>
              <a:rPr lang="en-US" sz="1500" b="0" i="0" u="none" strike="noStrike" cap="none">
                <a:solidFill>
                  <a:srgbClr val="FFFFFF"/>
                </a:solidFill>
                <a:latin typeface="Tahoma"/>
                <a:ea typeface="Tahoma"/>
                <a:cs typeface="Tahoma"/>
                <a:sym typeface="Tahoma"/>
              </a:rPr>
              <a:t>r</a:t>
            </a:r>
            <a:r>
              <a:rPr lang="en-US" sz="1400" b="0" i="0" u="none" strike="noStrike" cap="none">
                <a:solidFill>
                  <a:srgbClr val="FFFFFF"/>
                </a:solidFill>
                <a:latin typeface="Tahoma"/>
                <a:ea typeface="Tahoma"/>
                <a:cs typeface="Tahoma"/>
                <a:sym typeface="Tahoma"/>
              </a:rPr>
              <a:t>iduzione dei costi di mora</a:t>
            </a:r>
            <a:endParaRPr sz="1400" b="0" i="0" u="none" strike="noStrike" cap="none">
              <a:solidFill>
                <a:srgbClr val="000000"/>
              </a:solidFill>
              <a:latin typeface="Tahoma"/>
              <a:ea typeface="Tahoma"/>
              <a:cs typeface="Tahoma"/>
              <a:sym typeface="Tahoma"/>
            </a:endParaRPr>
          </a:p>
          <a:p>
            <a:pPr marL="422275" marR="177800" lvl="0" indent="-409575" algn="l" rtl="0">
              <a:lnSpc>
                <a:spcPct val="116100"/>
              </a:lnSpc>
              <a:spcBef>
                <a:spcPts val="0"/>
              </a:spcBef>
              <a:spcAft>
                <a:spcPts val="0"/>
              </a:spcAft>
              <a:buClr>
                <a:srgbClr val="000000"/>
              </a:buClr>
              <a:buSzPts val="1400"/>
              <a:buFont typeface="Arial"/>
              <a:buNone/>
            </a:pPr>
            <a:r>
              <a:rPr lang="en-US" sz="1400" b="1" i="0" u="none" strike="noStrike" cap="none">
                <a:solidFill>
                  <a:srgbClr val="FFFFFF"/>
                </a:solidFill>
                <a:latin typeface="MS PGothic"/>
                <a:ea typeface="MS PGothic"/>
                <a:cs typeface="MS PGothic"/>
                <a:sym typeface="MS PGothic"/>
              </a:rPr>
              <a:t>➔	</a:t>
            </a:r>
            <a:r>
              <a:rPr lang="en-US" sz="1500" b="1" i="0" u="none" strike="noStrike" cap="none">
                <a:solidFill>
                  <a:srgbClr val="00FFFF"/>
                </a:solidFill>
                <a:latin typeface="Calibri"/>
                <a:ea typeface="Calibri"/>
                <a:cs typeface="Calibri"/>
                <a:sym typeface="Calibri"/>
              </a:rPr>
              <a:t>Diritti: </a:t>
            </a:r>
            <a:r>
              <a:rPr lang="en-US" sz="1400" b="0" i="0" u="none" strike="noStrike" cap="none">
                <a:solidFill>
                  <a:srgbClr val="FFFFFF"/>
                </a:solidFill>
                <a:latin typeface="Tahoma"/>
                <a:ea typeface="Tahoma"/>
                <a:cs typeface="Tahoma"/>
                <a:sym typeface="Tahoma"/>
              </a:rPr>
              <a:t>accesso diretto e semplificato alle  opportunità (es. welfare)</a:t>
            </a:r>
            <a:endParaRPr sz="1400" b="0" i="0" u="none" strike="noStrike" cap="none">
              <a:solidFill>
                <a:srgbClr val="000000"/>
              </a:solidFill>
              <a:latin typeface="Tahoma"/>
              <a:ea typeface="Tahoma"/>
              <a:cs typeface="Tahoma"/>
              <a:sym typeface="Tahoma"/>
            </a:endParaRPr>
          </a:p>
          <a:p>
            <a:pPr marL="422275" marR="5080" lvl="0" indent="-409575" algn="l" rtl="0">
              <a:lnSpc>
                <a:spcPct val="116100"/>
              </a:lnSpc>
              <a:spcBef>
                <a:spcPts val="0"/>
              </a:spcBef>
              <a:spcAft>
                <a:spcPts val="0"/>
              </a:spcAft>
              <a:buClr>
                <a:srgbClr val="000000"/>
              </a:buClr>
              <a:buSzPts val="1400"/>
              <a:buFont typeface="Arial"/>
              <a:buNone/>
            </a:pPr>
            <a:r>
              <a:rPr lang="en-US" sz="1400" b="1" i="0" u="none" strike="noStrike" cap="none">
                <a:solidFill>
                  <a:srgbClr val="FFFFFF"/>
                </a:solidFill>
                <a:latin typeface="MS PGothic"/>
                <a:ea typeface="MS PGothic"/>
                <a:cs typeface="MS PGothic"/>
                <a:sym typeface="MS PGothic"/>
              </a:rPr>
              <a:t>➔	</a:t>
            </a:r>
            <a:r>
              <a:rPr lang="en-US" sz="1500" b="1" i="0" u="none" strike="noStrike" cap="none">
                <a:solidFill>
                  <a:srgbClr val="00FFFF"/>
                </a:solidFill>
                <a:latin typeface="Calibri"/>
                <a:ea typeface="Calibri"/>
                <a:cs typeface="Calibri"/>
                <a:sym typeface="Calibri"/>
              </a:rPr>
              <a:t>Privacy: </a:t>
            </a:r>
            <a:r>
              <a:rPr lang="en-US" sz="1400" b="0" i="0" u="none" strike="noStrike" cap="none">
                <a:solidFill>
                  <a:srgbClr val="FFFFFF"/>
                </a:solidFill>
                <a:latin typeface="Tahoma"/>
                <a:ea typeface="Tahoma"/>
                <a:cs typeface="Tahoma"/>
                <a:sym typeface="Tahoma"/>
              </a:rPr>
              <a:t>controllo sui propri dati personali e  su chi ne dispone</a:t>
            </a:r>
            <a:endParaRPr sz="1400" b="0" i="0" u="none" strike="noStrike" cap="none">
              <a:solidFill>
                <a:srgbClr val="000000"/>
              </a:solidFill>
              <a:latin typeface="Tahoma"/>
              <a:ea typeface="Tahoma"/>
              <a:cs typeface="Tahoma"/>
              <a:sym typeface="Tahoma"/>
            </a:endParaRPr>
          </a:p>
        </p:txBody>
      </p:sp>
      <p:sp>
        <p:nvSpPr>
          <p:cNvPr id="267" name="Google Shape;267;p19"/>
          <p:cNvSpPr/>
          <p:nvPr/>
        </p:nvSpPr>
        <p:spPr>
          <a:xfrm>
            <a:off x="262074" y="4392978"/>
            <a:ext cx="1556942" cy="69885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8" name="Google Shape;268;p19"/>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15</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p22"/>
          <p:cNvSpPr/>
          <p:nvPr/>
        </p:nvSpPr>
        <p:spPr>
          <a:xfrm>
            <a:off x="0" y="0"/>
            <a:ext cx="9143998" cy="51434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 name="Google Shape;274;p22"/>
          <p:cNvSpPr txBox="1"/>
          <p:nvPr/>
        </p:nvSpPr>
        <p:spPr>
          <a:xfrm>
            <a:off x="433850" y="441325"/>
            <a:ext cx="3177600" cy="1779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COME PORTARE I PROPRI SERVIZI SU IO, IN QUATTRO PASSI</a:t>
            </a:r>
            <a:endParaRPr sz="1000" b="0" i="0" u="none" strike="noStrike" cap="none">
              <a:solidFill>
                <a:srgbClr val="000000"/>
              </a:solidFill>
              <a:latin typeface="Calibri"/>
              <a:ea typeface="Calibri"/>
              <a:cs typeface="Calibri"/>
              <a:sym typeface="Calibri"/>
            </a:endParaRPr>
          </a:p>
        </p:txBody>
      </p:sp>
      <p:sp>
        <p:nvSpPr>
          <p:cNvPr id="275" name="Google Shape;275;p22"/>
          <p:cNvSpPr/>
          <p:nvPr/>
        </p:nvSpPr>
        <p:spPr>
          <a:xfrm>
            <a:off x="262074" y="4392978"/>
            <a:ext cx="1557000" cy="699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6" name="Google Shape;276;p22"/>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16</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80"/>
        <p:cNvGrpSpPr/>
        <p:nvPr/>
      </p:nvGrpSpPr>
      <p:grpSpPr>
        <a:xfrm>
          <a:off x="0" y="0"/>
          <a:ext cx="0" cy="0"/>
          <a:chOff x="0" y="0"/>
          <a:chExt cx="0" cy="0"/>
        </a:xfrm>
      </p:grpSpPr>
      <p:sp>
        <p:nvSpPr>
          <p:cNvPr id="281" name="Google Shape;281;p23"/>
          <p:cNvSpPr/>
          <p:nvPr/>
        </p:nvSpPr>
        <p:spPr>
          <a:xfrm>
            <a:off x="0" y="76200"/>
            <a:ext cx="9144000" cy="5143500"/>
          </a:xfrm>
          <a:custGeom>
            <a:avLst/>
            <a:gdLst/>
            <a:ahLst/>
            <a:cxnLst/>
            <a:rect l="l" t="t" r="r" b="b"/>
            <a:pathLst>
              <a:path w="9144000" h="5143500" extrusionOk="0">
                <a:moveTo>
                  <a:pt x="0" y="0"/>
                </a:moveTo>
                <a:lnTo>
                  <a:pt x="9143999" y="0"/>
                </a:lnTo>
                <a:lnTo>
                  <a:pt x="9143999" y="5143499"/>
                </a:lnTo>
                <a:lnTo>
                  <a:pt x="0" y="5143499"/>
                </a:lnTo>
                <a:lnTo>
                  <a:pt x="0" y="0"/>
                </a:lnTo>
                <a:close/>
              </a:path>
            </a:pathLst>
          </a:custGeom>
          <a:solidFill>
            <a:srgbClr val="004E9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2" name="Google Shape;282;p23"/>
          <p:cNvSpPr/>
          <p:nvPr/>
        </p:nvSpPr>
        <p:spPr>
          <a:xfrm>
            <a:off x="0" y="0"/>
            <a:ext cx="3019425" cy="5143500"/>
          </a:xfrm>
          <a:custGeom>
            <a:avLst/>
            <a:gdLst/>
            <a:ahLst/>
            <a:cxnLst/>
            <a:rect l="l" t="t" r="r" b="b"/>
            <a:pathLst>
              <a:path w="3019425" h="5143500" extrusionOk="0">
                <a:moveTo>
                  <a:pt x="3018879" y="5143499"/>
                </a:moveTo>
                <a:lnTo>
                  <a:pt x="0" y="5143499"/>
                </a:lnTo>
                <a:lnTo>
                  <a:pt x="0" y="0"/>
                </a:lnTo>
                <a:lnTo>
                  <a:pt x="2415539" y="0"/>
                </a:lnTo>
                <a:lnTo>
                  <a:pt x="3018879" y="5143499"/>
                </a:lnTo>
                <a:close/>
              </a:path>
            </a:pathLst>
          </a:custGeom>
          <a:solidFill>
            <a:srgbClr val="0066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3" name="Google Shape;283;p23"/>
          <p:cNvSpPr txBox="1"/>
          <p:nvPr/>
        </p:nvSpPr>
        <p:spPr>
          <a:xfrm>
            <a:off x="473900" y="1507650"/>
            <a:ext cx="1731900" cy="1338600"/>
          </a:xfrm>
          <a:prstGeom prst="rect">
            <a:avLst/>
          </a:prstGeom>
          <a:noFill/>
          <a:ln>
            <a:noFill/>
          </a:ln>
        </p:spPr>
        <p:txBody>
          <a:bodyPr spcFirstLastPara="1" wrap="square" lIns="0" tIns="12700" rIns="0" bIns="0" anchor="t" anchorCtr="0">
            <a:noAutofit/>
          </a:bodyPr>
          <a:lstStyle/>
          <a:p>
            <a:pPr marL="12700" marR="346710" lvl="0" indent="0" algn="l" rtl="0">
              <a:lnSpc>
                <a:spcPct val="116100"/>
              </a:lnSpc>
              <a:spcBef>
                <a:spcPts val="0"/>
              </a:spcBef>
              <a:spcAft>
                <a:spcPts val="0"/>
              </a:spcAft>
              <a:buClr>
                <a:srgbClr val="000000"/>
              </a:buClr>
              <a:buSzPts val="1400"/>
              <a:buFont typeface="Arial"/>
              <a:buNone/>
            </a:pPr>
            <a:r>
              <a:rPr lang="en-US" sz="1400" b="1" i="0" u="none" strike="noStrike" cap="none">
                <a:solidFill>
                  <a:srgbClr val="FFFFFF"/>
                </a:solidFill>
                <a:latin typeface="Titillium Web"/>
                <a:ea typeface="Titillium Web"/>
                <a:cs typeface="Titillium Web"/>
                <a:sym typeface="Titillium Web"/>
              </a:rPr>
              <a:t>io.italia.it  </a:t>
            </a:r>
            <a:endParaRPr sz="1400" b="1" i="0" u="none" strike="noStrike" cap="none">
              <a:solidFill>
                <a:srgbClr val="FFFFFF"/>
              </a:solidFill>
              <a:latin typeface="Titillium Web"/>
              <a:ea typeface="Titillium Web"/>
              <a:cs typeface="Titillium Web"/>
              <a:sym typeface="Titillium Web"/>
            </a:endParaRPr>
          </a:p>
          <a:p>
            <a:pPr marL="12700" marR="346710" lvl="0" indent="0" algn="l" rtl="0">
              <a:lnSpc>
                <a:spcPct val="116100"/>
              </a:lnSpc>
              <a:spcBef>
                <a:spcPts val="0"/>
              </a:spcBef>
              <a:spcAft>
                <a:spcPts val="0"/>
              </a:spcAft>
              <a:buClr>
                <a:srgbClr val="000000"/>
              </a:buClr>
              <a:buSzPts val="1400"/>
              <a:buFont typeface="Arial"/>
              <a:buNone/>
            </a:pPr>
            <a:r>
              <a:rPr lang="en-US" sz="1400" b="1" i="0" u="none" strike="noStrike" cap="none">
                <a:solidFill>
                  <a:srgbClr val="FFFFFF"/>
                </a:solidFill>
                <a:latin typeface="Titillium Web"/>
                <a:ea typeface="Titillium Web"/>
                <a:cs typeface="Titillium Web"/>
                <a:sym typeface="Titillium Web"/>
              </a:rPr>
              <a:t>#progetto</a:t>
            </a:r>
            <a:r>
              <a:rPr lang="en-US" b="1">
                <a:solidFill>
                  <a:srgbClr val="FFFFFF"/>
                </a:solidFill>
                <a:latin typeface="Titillium Web"/>
                <a:ea typeface="Titillium Web"/>
                <a:cs typeface="Titillium Web"/>
                <a:sym typeface="Titillium Web"/>
              </a:rPr>
              <a:t>I</a:t>
            </a:r>
            <a:r>
              <a:rPr lang="en-US" sz="1400" b="1" i="0" u="none" strike="noStrike" cap="none">
                <a:solidFill>
                  <a:srgbClr val="FFFFFF"/>
                </a:solidFill>
                <a:latin typeface="Titillium Web"/>
                <a:ea typeface="Titillium Web"/>
                <a:cs typeface="Titillium Web"/>
                <a:sym typeface="Titillium Web"/>
              </a:rPr>
              <a:t>O</a:t>
            </a:r>
            <a:endParaRPr sz="1400" b="0" i="0" u="none" strike="noStrike" cap="none">
              <a:solidFill>
                <a:srgbClr val="000000"/>
              </a:solidFill>
              <a:latin typeface="Titillium Web"/>
              <a:ea typeface="Titillium Web"/>
              <a:cs typeface="Titillium Web"/>
              <a:sym typeface="Titillium Web"/>
            </a:endParaRPr>
          </a:p>
          <a:p>
            <a:pPr marL="0" marR="0" lvl="0" indent="0" algn="l" rtl="0">
              <a:lnSpc>
                <a:spcPct val="100000"/>
              </a:lnSpc>
              <a:spcBef>
                <a:spcPts val="15"/>
              </a:spcBef>
              <a:spcAft>
                <a:spcPts val="0"/>
              </a:spcAft>
              <a:buClr>
                <a:srgbClr val="000000"/>
              </a:buClr>
              <a:buSzPts val="1850"/>
              <a:buFont typeface="Arial"/>
              <a:buNone/>
            </a:pPr>
            <a:endParaRPr sz="1850" b="0" i="0" u="none" strike="noStrike" cap="none">
              <a:solidFill>
                <a:srgbClr val="000000"/>
              </a:solidFill>
              <a:latin typeface="Times New Roman"/>
              <a:ea typeface="Times New Roman"/>
              <a:cs typeface="Times New Roman"/>
              <a:sym typeface="Times New Roman"/>
            </a:endParaRPr>
          </a:p>
          <a:p>
            <a:pPr marL="12700" marR="0" lvl="0" indent="0" algn="l" rtl="0">
              <a:lnSpc>
                <a:spcPct val="119166"/>
              </a:lnSpc>
              <a:spcBef>
                <a:spcPts val="0"/>
              </a:spcBef>
              <a:spcAft>
                <a:spcPts val="0"/>
              </a:spcAft>
              <a:buClr>
                <a:srgbClr val="000000"/>
              </a:buClr>
              <a:buSzPts val="1200"/>
              <a:buFont typeface="Arial"/>
              <a:buNone/>
            </a:pPr>
            <a:endParaRPr sz="1200" b="0" i="0" u="none" strike="noStrike" cap="none">
              <a:solidFill>
                <a:srgbClr val="000000"/>
              </a:solidFill>
              <a:latin typeface="Tahoma"/>
              <a:ea typeface="Tahoma"/>
              <a:cs typeface="Tahoma"/>
              <a:sym typeface="Tahoma"/>
            </a:endParaRPr>
          </a:p>
        </p:txBody>
      </p:sp>
      <p:sp>
        <p:nvSpPr>
          <p:cNvPr id="284" name="Google Shape;284;p23"/>
          <p:cNvSpPr txBox="1">
            <a:spLocks noGrp="1"/>
          </p:cNvSpPr>
          <p:nvPr>
            <p:ph type="title"/>
          </p:nvPr>
        </p:nvSpPr>
        <p:spPr>
          <a:xfrm>
            <a:off x="3748025" y="1460650"/>
            <a:ext cx="3189300" cy="753000"/>
          </a:xfrm>
          <a:prstGeom prst="rect">
            <a:avLst/>
          </a:prstGeom>
          <a:noFill/>
          <a:ln>
            <a:noFill/>
          </a:ln>
        </p:spPr>
        <p:txBody>
          <a:bodyPr spcFirstLastPara="1" wrap="square" lIns="0" tIns="27925" rIns="0" bIns="0" anchor="t" anchorCtr="0">
            <a:noAutofit/>
          </a:bodyPr>
          <a:lstStyle/>
          <a:p>
            <a:pPr marL="12700" marR="5080" lvl="0" indent="0" algn="l" rtl="0">
              <a:lnSpc>
                <a:spcPct val="118750"/>
              </a:lnSpc>
              <a:spcBef>
                <a:spcPts val="0"/>
              </a:spcBef>
              <a:spcAft>
                <a:spcPts val="0"/>
              </a:spcAft>
              <a:buSzPts val="1400"/>
              <a:buNone/>
            </a:pPr>
            <a:r>
              <a:rPr lang="en-US" sz="2400">
                <a:latin typeface="Titillium Web"/>
                <a:ea typeface="Titillium Web"/>
                <a:cs typeface="Titillium Web"/>
                <a:sym typeface="Titillium Web"/>
              </a:rPr>
              <a:t>Vuoi portare i servizi </a:t>
            </a:r>
            <a:endParaRPr sz="2400">
              <a:latin typeface="Titillium Web"/>
              <a:ea typeface="Titillium Web"/>
              <a:cs typeface="Titillium Web"/>
              <a:sym typeface="Titillium Web"/>
            </a:endParaRPr>
          </a:p>
          <a:p>
            <a:pPr marL="12700" marR="5080" lvl="0" indent="0" algn="l" rtl="0">
              <a:lnSpc>
                <a:spcPct val="118750"/>
              </a:lnSpc>
              <a:spcBef>
                <a:spcPts val="0"/>
              </a:spcBef>
              <a:spcAft>
                <a:spcPts val="0"/>
              </a:spcAft>
              <a:buSzPts val="1400"/>
              <a:buNone/>
            </a:pPr>
            <a:r>
              <a:rPr lang="en-US" sz="2400">
                <a:latin typeface="Titillium Web"/>
                <a:ea typeface="Titillium Web"/>
                <a:cs typeface="Titillium Web"/>
                <a:sym typeface="Titillium Web"/>
              </a:rPr>
              <a:t>del tuo Ente su IO?</a:t>
            </a:r>
            <a:endParaRPr sz="2400">
              <a:latin typeface="Titillium Web"/>
              <a:ea typeface="Titillium Web"/>
              <a:cs typeface="Titillium Web"/>
              <a:sym typeface="Titillium Web"/>
            </a:endParaRPr>
          </a:p>
          <a:p>
            <a:pPr marL="12700" marR="5080" lvl="0" indent="0" algn="l" rtl="0">
              <a:lnSpc>
                <a:spcPct val="118750"/>
              </a:lnSpc>
              <a:spcBef>
                <a:spcPts val="0"/>
              </a:spcBef>
              <a:spcAft>
                <a:spcPts val="0"/>
              </a:spcAft>
              <a:buSzPts val="1400"/>
              <a:buNone/>
            </a:pPr>
            <a:endParaRPr sz="2400">
              <a:latin typeface="Titillium Web"/>
              <a:ea typeface="Titillium Web"/>
              <a:cs typeface="Titillium Web"/>
              <a:sym typeface="Titillium Web"/>
            </a:endParaRPr>
          </a:p>
          <a:p>
            <a:pPr marL="12700" marR="5080" lvl="0" indent="0" algn="l" rtl="0">
              <a:lnSpc>
                <a:spcPct val="118750"/>
              </a:lnSpc>
              <a:spcBef>
                <a:spcPts val="0"/>
              </a:spcBef>
              <a:spcAft>
                <a:spcPts val="0"/>
              </a:spcAft>
              <a:buSzPts val="1400"/>
              <a:buNone/>
            </a:pPr>
            <a:endParaRPr sz="2400">
              <a:latin typeface="Titillium Web"/>
              <a:ea typeface="Titillium Web"/>
              <a:cs typeface="Titillium Web"/>
              <a:sym typeface="Titillium Web"/>
            </a:endParaRPr>
          </a:p>
        </p:txBody>
      </p:sp>
      <p:sp>
        <p:nvSpPr>
          <p:cNvPr id="285" name="Google Shape;285;p23"/>
          <p:cNvSpPr txBox="1"/>
          <p:nvPr/>
        </p:nvSpPr>
        <p:spPr>
          <a:xfrm>
            <a:off x="3746500" y="2615306"/>
            <a:ext cx="2313300" cy="299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Calibri"/>
                <a:ea typeface="Calibri"/>
                <a:cs typeface="Calibri"/>
                <a:sym typeface="Calibri"/>
                <a:hlinkClick r:id="rId3"/>
              </a:rPr>
              <a:t>onboarding@io.italia.it</a:t>
            </a:r>
            <a:endParaRPr sz="1800" b="0" i="0" u="none" strike="noStrike" cap="none">
              <a:solidFill>
                <a:srgbClr val="000000"/>
              </a:solidFill>
              <a:latin typeface="Calibri"/>
              <a:ea typeface="Calibri"/>
              <a:cs typeface="Calibri"/>
              <a:sym typeface="Calibri"/>
            </a:endParaRPr>
          </a:p>
        </p:txBody>
      </p:sp>
      <p:sp>
        <p:nvSpPr>
          <p:cNvPr id="286" name="Google Shape;286;p23"/>
          <p:cNvSpPr/>
          <p:nvPr/>
        </p:nvSpPr>
        <p:spPr>
          <a:xfrm>
            <a:off x="262074" y="4392978"/>
            <a:ext cx="1556942" cy="69885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7" name="Google Shape;287;p23"/>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17</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1"/>
        <p:cNvGrpSpPr/>
        <p:nvPr/>
      </p:nvGrpSpPr>
      <p:grpSpPr>
        <a:xfrm>
          <a:off x="0" y="0"/>
          <a:ext cx="0" cy="0"/>
          <a:chOff x="0" y="0"/>
          <a:chExt cx="0" cy="0"/>
        </a:xfrm>
      </p:grpSpPr>
      <p:sp>
        <p:nvSpPr>
          <p:cNvPr id="292" name="Google Shape;292;p24"/>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a:t>18</a:t>
            </a:fld>
            <a:endParaRPr/>
          </a:p>
        </p:txBody>
      </p:sp>
      <p:sp>
        <p:nvSpPr>
          <p:cNvPr id="293" name="Google Shape;293;p24"/>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a:solidFill>
                  <a:srgbClr val="00B2C2"/>
                </a:solidFill>
              </a:rPr>
              <a:t>18</a:t>
            </a:fld>
            <a:endParaRPr>
              <a:solidFill>
                <a:srgbClr val="00B2C2"/>
              </a:solidFill>
            </a:endParaRPr>
          </a:p>
        </p:txBody>
      </p:sp>
      <p:pic>
        <p:nvPicPr>
          <p:cNvPr id="294" name="Google Shape;294;p24"/>
          <p:cNvPicPr preferRelativeResize="0"/>
          <p:nvPr/>
        </p:nvPicPr>
        <p:blipFill rotWithShape="1">
          <a:blip r:embed="rId3">
            <a:alphaModFix/>
          </a:blip>
          <a:srcRect/>
          <a:stretch/>
        </p:blipFill>
        <p:spPr>
          <a:xfrm>
            <a:off x="1045700" y="4155200"/>
            <a:ext cx="2356574" cy="658675"/>
          </a:xfrm>
          <a:prstGeom prst="rect">
            <a:avLst/>
          </a:prstGeom>
          <a:noFill/>
          <a:ln>
            <a:noFill/>
          </a:ln>
        </p:spPr>
      </p:pic>
      <p:sp>
        <p:nvSpPr>
          <p:cNvPr id="295" name="Google Shape;295;p24"/>
          <p:cNvSpPr txBox="1"/>
          <p:nvPr/>
        </p:nvSpPr>
        <p:spPr>
          <a:xfrm>
            <a:off x="881150" y="8500"/>
            <a:ext cx="7314600" cy="178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41546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41546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41546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41546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415464"/>
              </a:solidFill>
              <a:highlight>
                <a:srgbClr val="FFFFFF"/>
              </a:highlight>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4600"/>
              <a:buFont typeface="Arial"/>
              <a:buNone/>
            </a:pPr>
            <a:r>
              <a:rPr lang="en-US" sz="4600" b="1" i="0" u="none" strike="noStrike" cap="none">
                <a:solidFill>
                  <a:schemeClr val="accent1"/>
                </a:solidFill>
                <a:highlight>
                  <a:srgbClr val="FFFFFF"/>
                </a:highlight>
                <a:latin typeface="Montserrat"/>
                <a:ea typeface="Montserrat"/>
                <a:cs typeface="Montserrat"/>
                <a:sym typeface="Montserrat"/>
              </a:rPr>
              <a:t>Q&amp;A</a:t>
            </a:r>
            <a:endParaRPr sz="4600" b="1" i="0" u="none" strike="noStrike" cap="none">
              <a:solidFill>
                <a:schemeClr val="accent1"/>
              </a:solidFill>
              <a:highlight>
                <a:srgbClr val="FFFFFF"/>
              </a:highlight>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415464"/>
              </a:solidFill>
              <a:highlight>
                <a:srgbClr val="FFFFFF"/>
              </a:highlight>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415464"/>
                </a:solidFill>
                <a:highlight>
                  <a:srgbClr val="FFFFFF"/>
                </a:highlight>
                <a:latin typeface="Montserrat"/>
                <a:ea typeface="Montserrat"/>
                <a:cs typeface="Montserrat"/>
                <a:sym typeface="Montserrat"/>
              </a:rPr>
              <a:t>10’ per rispondere alle vostre domande</a:t>
            </a:r>
            <a:endParaRPr sz="2000" b="1" i="1" u="none" strike="noStrike" cap="none">
              <a:solidFill>
                <a:srgbClr val="415464"/>
              </a:solidFill>
              <a:highlight>
                <a:srgbClr val="FFFFFF"/>
              </a:highlight>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415464"/>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415464"/>
              </a:solidFill>
              <a:highlight>
                <a:srgbClr val="FFFFFF"/>
              </a:highlight>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sp>
        <p:nvSpPr>
          <p:cNvPr id="95" name="Google Shape;95;p4"/>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a:p>
        </p:txBody>
      </p:sp>
      <p:pic>
        <p:nvPicPr>
          <p:cNvPr id="96" name="Google Shape;96;p4"/>
          <p:cNvPicPr preferRelativeResize="0"/>
          <p:nvPr/>
        </p:nvPicPr>
        <p:blipFill rotWithShape="1">
          <a:blip r:embed="rId3">
            <a:alphaModFix/>
          </a:blip>
          <a:srcRect/>
          <a:stretch/>
        </p:blipFill>
        <p:spPr>
          <a:xfrm>
            <a:off x="193053" y="4666750"/>
            <a:ext cx="863607" cy="387650"/>
          </a:xfrm>
          <a:prstGeom prst="rect">
            <a:avLst/>
          </a:prstGeom>
          <a:noFill/>
          <a:ln>
            <a:noFill/>
          </a:ln>
        </p:spPr>
      </p:pic>
      <p:pic>
        <p:nvPicPr>
          <p:cNvPr id="97" name="Google Shape;97;p4"/>
          <p:cNvPicPr preferRelativeResize="0"/>
          <p:nvPr/>
        </p:nvPicPr>
        <p:blipFill rotWithShape="1">
          <a:blip r:embed="rId4">
            <a:alphaModFix/>
          </a:blip>
          <a:srcRect/>
          <a:stretch/>
        </p:blipFill>
        <p:spPr>
          <a:xfrm>
            <a:off x="6905056" y="1543025"/>
            <a:ext cx="868637" cy="868637"/>
          </a:xfrm>
          <a:prstGeom prst="rect">
            <a:avLst/>
          </a:prstGeom>
          <a:noFill/>
          <a:ln>
            <a:noFill/>
          </a:ln>
        </p:spPr>
      </p:pic>
      <p:sp>
        <p:nvSpPr>
          <p:cNvPr id="98" name="Google Shape;98;p4"/>
          <p:cNvSpPr txBox="1"/>
          <p:nvPr/>
        </p:nvSpPr>
        <p:spPr>
          <a:xfrm>
            <a:off x="490850" y="2591725"/>
            <a:ext cx="2322600" cy="89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B2C2"/>
                </a:solidFill>
                <a:latin typeface="Montserrat ExtraBold"/>
                <a:ea typeface="Montserrat ExtraBold"/>
                <a:cs typeface="Montserrat ExtraBold"/>
                <a:sym typeface="Montserrat ExtraBold"/>
              </a:rPr>
              <a:t>Incentivare il mercato dei pagamenti digitali, facendosi intermediario e facilitatore di servizi tra PSP e PA</a:t>
            </a:r>
            <a:endParaRPr sz="1300" b="0" i="0" u="none" strike="noStrike" cap="none">
              <a:solidFill>
                <a:srgbClr val="00B2C2"/>
              </a:solidFill>
              <a:latin typeface="Montserrat ExtraBold"/>
              <a:ea typeface="Montserrat ExtraBold"/>
              <a:cs typeface="Montserrat ExtraBold"/>
              <a:sym typeface="Montserrat ExtraBold"/>
            </a:endParaRPr>
          </a:p>
        </p:txBody>
      </p:sp>
      <p:sp>
        <p:nvSpPr>
          <p:cNvPr id="99" name="Google Shape;99;p4"/>
          <p:cNvSpPr txBox="1"/>
          <p:nvPr/>
        </p:nvSpPr>
        <p:spPr>
          <a:xfrm>
            <a:off x="6166800" y="2544600"/>
            <a:ext cx="2345100" cy="89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B2C2"/>
                </a:solidFill>
                <a:latin typeface="Montserrat ExtraBold"/>
                <a:ea typeface="Montserrat ExtraBold"/>
                <a:cs typeface="Montserrat ExtraBold"/>
                <a:sym typeface="Montserrat ExtraBold"/>
              </a:rPr>
              <a:t>Diffondere servizi pubblici digitali, sempre più a misura di cittadino </a:t>
            </a:r>
            <a:endParaRPr sz="1300" b="0" i="0" u="none" strike="noStrike" cap="none">
              <a:solidFill>
                <a:srgbClr val="00B2C2"/>
              </a:solidFill>
              <a:latin typeface="Montserrat ExtraBold"/>
              <a:ea typeface="Montserrat ExtraBold"/>
              <a:cs typeface="Montserrat ExtraBold"/>
              <a:sym typeface="Montserrat ExtraBold"/>
            </a:endParaRPr>
          </a:p>
        </p:txBody>
      </p:sp>
      <p:pic>
        <p:nvPicPr>
          <p:cNvPr id="100" name="Google Shape;100;p4"/>
          <p:cNvPicPr preferRelativeResize="0"/>
          <p:nvPr/>
        </p:nvPicPr>
        <p:blipFill rotWithShape="1">
          <a:blip r:embed="rId5">
            <a:alphaModFix/>
          </a:blip>
          <a:srcRect/>
          <a:stretch/>
        </p:blipFill>
        <p:spPr>
          <a:xfrm>
            <a:off x="1244796" y="1596956"/>
            <a:ext cx="814707" cy="814707"/>
          </a:xfrm>
          <a:prstGeom prst="rect">
            <a:avLst/>
          </a:prstGeom>
          <a:noFill/>
          <a:ln>
            <a:noFill/>
          </a:ln>
        </p:spPr>
      </p:pic>
      <p:pic>
        <p:nvPicPr>
          <p:cNvPr id="101" name="Google Shape;101;p4"/>
          <p:cNvPicPr preferRelativeResize="0"/>
          <p:nvPr/>
        </p:nvPicPr>
        <p:blipFill rotWithShape="1">
          <a:blip r:embed="rId6">
            <a:alphaModFix/>
          </a:blip>
          <a:srcRect/>
          <a:stretch/>
        </p:blipFill>
        <p:spPr>
          <a:xfrm>
            <a:off x="4120985" y="1512263"/>
            <a:ext cx="899401" cy="899400"/>
          </a:xfrm>
          <a:prstGeom prst="rect">
            <a:avLst/>
          </a:prstGeom>
          <a:noFill/>
          <a:ln>
            <a:noFill/>
          </a:ln>
        </p:spPr>
      </p:pic>
      <p:sp>
        <p:nvSpPr>
          <p:cNvPr id="102" name="Google Shape;102;p4"/>
          <p:cNvSpPr txBox="1"/>
          <p:nvPr/>
        </p:nvSpPr>
        <p:spPr>
          <a:xfrm>
            <a:off x="2659200" y="3291600"/>
            <a:ext cx="3825600" cy="89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B2C2"/>
                </a:solidFill>
                <a:latin typeface="Montserrat ExtraBold"/>
                <a:ea typeface="Montserrat ExtraBold"/>
                <a:cs typeface="Montserrat ExtraBold"/>
                <a:sym typeface="Montserrat ExtraBold"/>
              </a:rPr>
              <a:t>Favorire la trasformazione digitale </a:t>
            </a:r>
            <a:endParaRPr sz="1300" b="0" i="0" u="none" strike="noStrike" cap="none">
              <a:solidFill>
                <a:srgbClr val="00B2C2"/>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B2C2"/>
                </a:solidFill>
                <a:latin typeface="Montserrat ExtraBold"/>
                <a:ea typeface="Montserrat ExtraBold"/>
                <a:cs typeface="Montserrat ExtraBold"/>
                <a:sym typeface="Montserrat ExtraBold"/>
              </a:rPr>
              <a:t>del Paese, collaborando con Istituzioni </a:t>
            </a:r>
            <a:endParaRPr sz="1300" b="0" i="0" u="none" strike="noStrike" cap="none">
              <a:solidFill>
                <a:srgbClr val="00B2C2"/>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B2C2"/>
                </a:solidFill>
                <a:latin typeface="Montserrat ExtraBold"/>
                <a:ea typeface="Montserrat ExtraBold"/>
                <a:cs typeface="Montserrat ExtraBold"/>
                <a:sym typeface="Montserrat ExtraBold"/>
              </a:rPr>
              <a:t>e partner del settore privato</a:t>
            </a:r>
            <a:endParaRPr sz="1300" b="0" i="0" u="none" strike="noStrike" cap="none">
              <a:solidFill>
                <a:srgbClr val="00B2C2"/>
              </a:solidFill>
              <a:latin typeface="Montserrat ExtraBold"/>
              <a:ea typeface="Montserrat ExtraBold"/>
              <a:cs typeface="Montserrat ExtraBold"/>
              <a:sym typeface="Montserrat ExtraBold"/>
            </a:endParaRPr>
          </a:p>
        </p:txBody>
      </p:sp>
      <p:grpSp>
        <p:nvGrpSpPr>
          <p:cNvPr id="103" name="Google Shape;103;p4"/>
          <p:cNvGrpSpPr/>
          <p:nvPr/>
        </p:nvGrpSpPr>
        <p:grpSpPr>
          <a:xfrm>
            <a:off x="3399436" y="2502233"/>
            <a:ext cx="2345128" cy="530977"/>
            <a:chOff x="3399431" y="2883233"/>
            <a:chExt cx="2345128" cy="530977"/>
          </a:xfrm>
        </p:grpSpPr>
        <p:pic>
          <p:nvPicPr>
            <p:cNvPr id="104" name="Google Shape;104;p4"/>
            <p:cNvPicPr preferRelativeResize="0"/>
            <p:nvPr/>
          </p:nvPicPr>
          <p:blipFill rotWithShape="1">
            <a:blip r:embed="rId7">
              <a:alphaModFix/>
            </a:blip>
            <a:srcRect/>
            <a:stretch/>
          </p:blipFill>
          <p:spPr>
            <a:xfrm>
              <a:off x="5288205" y="2930028"/>
              <a:ext cx="456354" cy="479934"/>
            </a:xfrm>
            <a:prstGeom prst="rect">
              <a:avLst/>
            </a:prstGeom>
            <a:noFill/>
            <a:ln>
              <a:noFill/>
            </a:ln>
          </p:spPr>
        </p:pic>
        <p:pic>
          <p:nvPicPr>
            <p:cNvPr id="105" name="Google Shape;105;p4"/>
            <p:cNvPicPr preferRelativeResize="0"/>
            <p:nvPr/>
          </p:nvPicPr>
          <p:blipFill rotWithShape="1">
            <a:blip r:embed="rId8">
              <a:alphaModFix/>
            </a:blip>
            <a:srcRect/>
            <a:stretch/>
          </p:blipFill>
          <p:spPr>
            <a:xfrm>
              <a:off x="4014206" y="2883233"/>
              <a:ext cx="500832" cy="526729"/>
            </a:xfrm>
            <a:prstGeom prst="rect">
              <a:avLst/>
            </a:prstGeom>
            <a:noFill/>
            <a:ln>
              <a:noFill/>
            </a:ln>
          </p:spPr>
        </p:pic>
        <p:pic>
          <p:nvPicPr>
            <p:cNvPr id="106" name="Google Shape;106;p4"/>
            <p:cNvPicPr preferRelativeResize="0"/>
            <p:nvPr/>
          </p:nvPicPr>
          <p:blipFill rotWithShape="1">
            <a:blip r:embed="rId9">
              <a:alphaModFix/>
            </a:blip>
            <a:srcRect/>
            <a:stretch/>
          </p:blipFill>
          <p:spPr>
            <a:xfrm>
              <a:off x="4673442" y="2929997"/>
              <a:ext cx="456379" cy="479965"/>
            </a:xfrm>
            <a:prstGeom prst="rect">
              <a:avLst/>
            </a:prstGeom>
            <a:noFill/>
            <a:ln>
              <a:noFill/>
            </a:ln>
          </p:spPr>
        </p:pic>
        <p:pic>
          <p:nvPicPr>
            <p:cNvPr id="107" name="Google Shape;107;p4"/>
            <p:cNvPicPr preferRelativeResize="0"/>
            <p:nvPr/>
          </p:nvPicPr>
          <p:blipFill rotWithShape="1">
            <a:blip r:embed="rId10">
              <a:alphaModFix/>
            </a:blip>
            <a:srcRect/>
            <a:stretch/>
          </p:blipFill>
          <p:spPr>
            <a:xfrm>
              <a:off x="3399431" y="2925802"/>
              <a:ext cx="456365" cy="488408"/>
            </a:xfrm>
            <a:prstGeom prst="rect">
              <a:avLst/>
            </a:prstGeom>
            <a:noFill/>
            <a:ln>
              <a:noFill/>
            </a:ln>
          </p:spPr>
        </p:pic>
      </p:grpSp>
      <p:sp>
        <p:nvSpPr>
          <p:cNvPr id="108" name="Google Shape;108;p4"/>
          <p:cNvSpPr/>
          <p:nvPr/>
        </p:nvSpPr>
        <p:spPr>
          <a:xfrm>
            <a:off x="2783725" y="1719875"/>
            <a:ext cx="464100" cy="450000"/>
          </a:xfrm>
          <a:prstGeom prst="rightArrow">
            <a:avLst>
              <a:gd name="adj1" fmla="val 5476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5836779" y="1719875"/>
            <a:ext cx="464100" cy="450000"/>
          </a:xfrm>
          <a:prstGeom prst="rightArrow">
            <a:avLst>
              <a:gd name="adj1" fmla="val 5476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txBox="1"/>
          <p:nvPr/>
        </p:nvSpPr>
        <p:spPr>
          <a:xfrm>
            <a:off x="490850" y="357900"/>
            <a:ext cx="5810100" cy="89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B2C2"/>
                </a:solidFill>
                <a:latin typeface="Montserrat ExtraBold"/>
                <a:ea typeface="Montserrat ExtraBold"/>
                <a:cs typeface="Montserrat ExtraBold"/>
                <a:sym typeface="Montserrat ExtraBold"/>
              </a:rPr>
              <a:t>La mission di PagoPA S.p.A</a:t>
            </a:r>
            <a:endParaRPr sz="2400" b="0" i="0" u="none" strike="noStrike" cap="none">
              <a:solidFill>
                <a:srgbClr val="00B2C2"/>
              </a:solidFill>
              <a:latin typeface="Montserrat ExtraBold"/>
              <a:ea typeface="Montserrat ExtraBold"/>
              <a:cs typeface="Montserrat ExtraBold"/>
              <a:sym typeface="Montserrat ExtraBold"/>
            </a:endParaRPr>
          </a:p>
        </p:txBody>
      </p:sp>
      <p:sp>
        <p:nvSpPr>
          <p:cNvPr id="111" name="Google Shape;111;p4"/>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a:solidFill>
                  <a:schemeClr val="accent1"/>
                </a:solidFill>
              </a:rPr>
              <a:t>2</a:t>
            </a:fld>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C6D4"/>
        </a:solidFill>
        <a:effectLst/>
      </p:bgPr>
    </p:bg>
    <p:spTree>
      <p:nvGrpSpPr>
        <p:cNvPr id="1" name="Shape 115"/>
        <p:cNvGrpSpPr/>
        <p:nvPr/>
      </p:nvGrpSpPr>
      <p:grpSpPr>
        <a:xfrm>
          <a:off x="0" y="0"/>
          <a:ext cx="0" cy="0"/>
          <a:chOff x="0" y="0"/>
          <a:chExt cx="0" cy="0"/>
        </a:xfrm>
      </p:grpSpPr>
      <p:sp>
        <p:nvSpPr>
          <p:cNvPr id="116" name="Google Shape;116;p6"/>
          <p:cNvSpPr/>
          <p:nvPr/>
        </p:nvSpPr>
        <p:spPr>
          <a:xfrm>
            <a:off x="2769300" y="0"/>
            <a:ext cx="6375000" cy="5163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Arial"/>
              <a:ea typeface="Arial"/>
              <a:cs typeface="Arial"/>
              <a:sym typeface="Arial"/>
            </a:endParaRPr>
          </a:p>
        </p:txBody>
      </p:sp>
      <p:sp>
        <p:nvSpPr>
          <p:cNvPr id="117" name="Google Shape;117;p6"/>
          <p:cNvSpPr/>
          <p:nvPr/>
        </p:nvSpPr>
        <p:spPr>
          <a:xfrm>
            <a:off x="0" y="0"/>
            <a:ext cx="2769300" cy="5143500"/>
          </a:xfrm>
          <a:prstGeom prst="rect">
            <a:avLst/>
          </a:prstGeom>
          <a:solidFill>
            <a:srgbClr val="00B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a:t>3</a:t>
            </a:fld>
            <a:endParaRPr/>
          </a:p>
        </p:txBody>
      </p:sp>
      <p:pic>
        <p:nvPicPr>
          <p:cNvPr id="119" name="Google Shape;119;p6"/>
          <p:cNvPicPr preferRelativeResize="0"/>
          <p:nvPr/>
        </p:nvPicPr>
        <p:blipFill rotWithShape="1">
          <a:blip r:embed="rId3">
            <a:alphaModFix/>
          </a:blip>
          <a:srcRect/>
          <a:stretch/>
        </p:blipFill>
        <p:spPr>
          <a:xfrm>
            <a:off x="194458" y="4666742"/>
            <a:ext cx="863700" cy="387650"/>
          </a:xfrm>
          <a:prstGeom prst="rect">
            <a:avLst/>
          </a:prstGeom>
          <a:noFill/>
          <a:ln>
            <a:noFill/>
          </a:ln>
        </p:spPr>
      </p:pic>
      <p:sp>
        <p:nvSpPr>
          <p:cNvPr id="120" name="Google Shape;120;p6"/>
          <p:cNvSpPr txBox="1"/>
          <p:nvPr/>
        </p:nvSpPr>
        <p:spPr>
          <a:xfrm>
            <a:off x="0" y="643675"/>
            <a:ext cx="2691000" cy="385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Montserrat ExtraBold"/>
                <a:ea typeface="Montserrat ExtraBold"/>
                <a:cs typeface="Montserrat ExtraBold"/>
                <a:sym typeface="Montserrat ExtraBold"/>
              </a:rPr>
              <a:t>Prodotti </a:t>
            </a:r>
            <a:endParaRPr sz="4000" b="0" i="0" u="none" strike="noStrike" cap="none">
              <a:solidFill>
                <a:srgbClr val="FFFFFF"/>
              </a:solidFill>
              <a:latin typeface="Montserrat ExtraBold"/>
              <a:ea typeface="Montserrat ExtraBold"/>
              <a:cs typeface="Montserrat ExtraBold"/>
              <a:sym typeface="Montserrat ExtraBold"/>
            </a:endParaRPr>
          </a:p>
        </p:txBody>
      </p:sp>
      <p:sp>
        <p:nvSpPr>
          <p:cNvPr id="121" name="Google Shape;121;p6"/>
          <p:cNvSpPr txBox="1"/>
          <p:nvPr/>
        </p:nvSpPr>
        <p:spPr>
          <a:xfrm>
            <a:off x="4389125" y="-189400"/>
            <a:ext cx="4200300" cy="154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363F41"/>
                </a:solidFill>
                <a:latin typeface="Montserrat ExtraBold"/>
                <a:ea typeface="Montserrat ExtraBold"/>
                <a:cs typeface="Montserrat ExtraBold"/>
                <a:sym typeface="Montserrat ExtraBold"/>
              </a:rPr>
              <a:t>PIATTAFORMA PAGOPA</a:t>
            </a:r>
            <a:endParaRPr sz="2100" b="0" i="0" u="none" strike="noStrike" cap="none">
              <a:solidFill>
                <a:srgbClr val="363F41"/>
              </a:solidFill>
              <a:latin typeface="Montserrat ExtraBold"/>
              <a:ea typeface="Montserrat ExtraBold"/>
              <a:cs typeface="Montserrat ExtraBold"/>
              <a:sym typeface="Montserrat ExtraBold"/>
            </a:endParaRPr>
          </a:p>
        </p:txBody>
      </p:sp>
      <p:sp>
        <p:nvSpPr>
          <p:cNvPr id="122" name="Google Shape;122;p6"/>
          <p:cNvSpPr txBox="1"/>
          <p:nvPr/>
        </p:nvSpPr>
        <p:spPr>
          <a:xfrm>
            <a:off x="3013275" y="2068175"/>
            <a:ext cx="3461700" cy="50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363F41"/>
                </a:solidFill>
                <a:latin typeface="Montserrat ExtraBold"/>
                <a:ea typeface="Montserrat ExtraBold"/>
                <a:cs typeface="Montserrat ExtraBold"/>
                <a:sym typeface="Montserrat ExtraBold"/>
              </a:rPr>
              <a:t>APP IO</a:t>
            </a:r>
            <a:endParaRPr sz="2100" b="0" i="0" u="none" strike="noStrike" cap="none">
              <a:solidFill>
                <a:srgbClr val="363F41"/>
              </a:solidFill>
              <a:latin typeface="Montserrat ExtraBold"/>
              <a:ea typeface="Montserrat ExtraBold"/>
              <a:cs typeface="Montserrat ExtraBold"/>
              <a:sym typeface="Montserrat ExtraBold"/>
            </a:endParaRPr>
          </a:p>
        </p:txBody>
      </p:sp>
      <p:pic>
        <p:nvPicPr>
          <p:cNvPr id="123" name="Google Shape;123;p6"/>
          <p:cNvPicPr preferRelativeResize="0"/>
          <p:nvPr/>
        </p:nvPicPr>
        <p:blipFill rotWithShape="1">
          <a:blip r:embed="rId4">
            <a:alphaModFix/>
          </a:blip>
          <a:srcRect/>
          <a:stretch/>
        </p:blipFill>
        <p:spPr>
          <a:xfrm>
            <a:off x="2563325" y="175550"/>
            <a:ext cx="2008676" cy="1999983"/>
          </a:xfrm>
          <a:prstGeom prst="rect">
            <a:avLst/>
          </a:prstGeom>
          <a:noFill/>
          <a:ln>
            <a:noFill/>
          </a:ln>
        </p:spPr>
      </p:pic>
      <p:pic>
        <p:nvPicPr>
          <p:cNvPr id="124" name="Google Shape;124;p6"/>
          <p:cNvPicPr preferRelativeResize="0"/>
          <p:nvPr/>
        </p:nvPicPr>
        <p:blipFill rotWithShape="1">
          <a:blip r:embed="rId5">
            <a:alphaModFix/>
          </a:blip>
          <a:srcRect/>
          <a:stretch/>
        </p:blipFill>
        <p:spPr>
          <a:xfrm>
            <a:off x="7073900" y="1919575"/>
            <a:ext cx="1686200" cy="1686200"/>
          </a:xfrm>
          <a:prstGeom prst="rect">
            <a:avLst/>
          </a:prstGeom>
          <a:noFill/>
          <a:ln>
            <a:noFill/>
          </a:ln>
        </p:spPr>
      </p:pic>
      <p:sp>
        <p:nvSpPr>
          <p:cNvPr id="125" name="Google Shape;125;p6"/>
          <p:cNvSpPr txBox="1"/>
          <p:nvPr/>
        </p:nvSpPr>
        <p:spPr>
          <a:xfrm>
            <a:off x="4403950" y="820775"/>
            <a:ext cx="4421400" cy="1628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535353"/>
                </a:solidFill>
                <a:latin typeface="Montserrat"/>
                <a:ea typeface="Montserrat"/>
                <a:cs typeface="Montserrat"/>
                <a:sym typeface="Montserrat"/>
              </a:rPr>
              <a:t>la piattaforma per rendere più semplici, sicuri e trasparenti tutti i pagamenti verso la Pubblica Amministrazione. PagoPA, i Gestori di pubblici servizi le Società partecipate.</a:t>
            </a:r>
            <a:endParaRPr sz="1400" b="0" i="0" u="none" strike="noStrike" cap="none">
              <a:solidFill>
                <a:srgbClr val="535353"/>
              </a:solidFill>
              <a:latin typeface="Montserrat"/>
              <a:ea typeface="Montserrat"/>
              <a:cs typeface="Montserrat"/>
              <a:sym typeface="Montserrat"/>
            </a:endParaRPr>
          </a:p>
        </p:txBody>
      </p:sp>
      <p:sp>
        <p:nvSpPr>
          <p:cNvPr id="126" name="Google Shape;126;p6"/>
          <p:cNvSpPr txBox="1"/>
          <p:nvPr/>
        </p:nvSpPr>
        <p:spPr>
          <a:xfrm>
            <a:off x="2993550" y="2412275"/>
            <a:ext cx="4057200" cy="1193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535353"/>
                </a:solidFill>
                <a:latin typeface="Montserrat"/>
                <a:ea typeface="Montserrat"/>
                <a:cs typeface="Montserrat"/>
                <a:sym typeface="Montserrat"/>
              </a:rPr>
              <a:t>servizio erogato dall’app che permette a tutti i cittadini di usare servizi pubblici nazionali e locali dal proprio smartphone in maniera semplice, moderna e sicura. </a:t>
            </a:r>
            <a:endParaRPr sz="1400" b="0" i="0" u="none" strike="noStrike" cap="none">
              <a:solidFill>
                <a:srgbClr val="000000"/>
              </a:solidFill>
              <a:latin typeface="Montserrat"/>
              <a:ea typeface="Montserrat"/>
              <a:cs typeface="Montserrat"/>
              <a:sym typeface="Montserrat"/>
            </a:endParaRPr>
          </a:p>
        </p:txBody>
      </p:sp>
      <p:sp>
        <p:nvSpPr>
          <p:cNvPr id="127" name="Google Shape;127;p6"/>
          <p:cNvSpPr txBox="1"/>
          <p:nvPr/>
        </p:nvSpPr>
        <p:spPr>
          <a:xfrm>
            <a:off x="4572000" y="3820775"/>
            <a:ext cx="3461700" cy="50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363F41"/>
                </a:solidFill>
                <a:latin typeface="Montserrat ExtraBold"/>
                <a:ea typeface="Montserrat ExtraBold"/>
                <a:cs typeface="Montserrat ExtraBold"/>
                <a:sym typeface="Montserrat ExtraBold"/>
              </a:rPr>
              <a:t>Check IBAN</a:t>
            </a:r>
            <a:endParaRPr sz="2100" b="0" i="0" u="none" strike="noStrike" cap="none">
              <a:solidFill>
                <a:srgbClr val="363F41"/>
              </a:solidFill>
              <a:latin typeface="Montserrat ExtraBold"/>
              <a:ea typeface="Montserrat ExtraBold"/>
              <a:cs typeface="Montserrat ExtraBold"/>
              <a:sym typeface="Montserrat ExtraBold"/>
            </a:endParaRPr>
          </a:p>
        </p:txBody>
      </p:sp>
      <p:sp>
        <p:nvSpPr>
          <p:cNvPr id="128" name="Google Shape;128;p6"/>
          <p:cNvSpPr txBox="1"/>
          <p:nvPr/>
        </p:nvSpPr>
        <p:spPr>
          <a:xfrm>
            <a:off x="4572000" y="4195325"/>
            <a:ext cx="3858000" cy="616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535353"/>
                </a:solidFill>
                <a:latin typeface="Montserrat"/>
                <a:ea typeface="Montserrat"/>
                <a:cs typeface="Montserrat"/>
                <a:sym typeface="Montserrat"/>
              </a:rPr>
              <a:t>Servizio di verifica della titolarità di un conto corrente/di pagamento.</a:t>
            </a:r>
            <a:endParaRPr sz="1400" b="0" i="0" u="none" strike="noStrike" cap="none">
              <a:solidFill>
                <a:srgbClr val="000000"/>
              </a:solidFill>
              <a:latin typeface="Montserrat"/>
              <a:ea typeface="Montserrat"/>
              <a:cs typeface="Montserrat"/>
              <a:sym typeface="Montserrat"/>
            </a:endParaRPr>
          </a:p>
        </p:txBody>
      </p:sp>
      <p:pic>
        <p:nvPicPr>
          <p:cNvPr id="129" name="Google Shape;129;p6"/>
          <p:cNvPicPr preferRelativeResize="0"/>
          <p:nvPr/>
        </p:nvPicPr>
        <p:blipFill rotWithShape="1">
          <a:blip r:embed="rId6">
            <a:alphaModFix/>
          </a:blip>
          <a:srcRect/>
          <a:stretch/>
        </p:blipFill>
        <p:spPr>
          <a:xfrm>
            <a:off x="3141475" y="3721875"/>
            <a:ext cx="1247646" cy="1193400"/>
          </a:xfrm>
          <a:prstGeom prst="rect">
            <a:avLst/>
          </a:prstGeom>
          <a:noFill/>
          <a:ln>
            <a:noFill/>
          </a:ln>
        </p:spPr>
      </p:pic>
      <p:sp>
        <p:nvSpPr>
          <p:cNvPr id="130" name="Google Shape;130;p6"/>
          <p:cNvSpPr txBox="1">
            <a:spLocks noGrp="1"/>
          </p:cNvSpPr>
          <p:nvPr>
            <p:ph type="sldNum" idx="12"/>
          </p:nvPr>
        </p:nvSpPr>
        <p:spPr>
          <a:xfrm>
            <a:off x="7596700" y="127600"/>
            <a:ext cx="1304700" cy="261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a:solidFill>
                  <a:schemeClr val="accent1"/>
                </a:solidFill>
              </a:rPr>
              <a:t>3</a:t>
            </a:fld>
            <a:endParaRPr>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7"/>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6" name="Google Shape;136;p7"/>
          <p:cNvSpPr txBox="1">
            <a:spLocks noGrp="1"/>
          </p:cNvSpPr>
          <p:nvPr>
            <p:ph type="title"/>
          </p:nvPr>
        </p:nvSpPr>
        <p:spPr>
          <a:xfrm>
            <a:off x="408899" y="1479560"/>
            <a:ext cx="3960000" cy="9399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sz="3000"/>
              <a:t>Progetto IO:</a:t>
            </a:r>
            <a:endParaRPr sz="3000"/>
          </a:p>
          <a:p>
            <a:pPr marL="12700" lvl="0" indent="0" algn="l" rtl="0">
              <a:lnSpc>
                <a:spcPct val="100000"/>
              </a:lnSpc>
              <a:spcBef>
                <a:spcPts val="0"/>
              </a:spcBef>
              <a:spcAft>
                <a:spcPts val="0"/>
              </a:spcAft>
              <a:buSzPts val="1400"/>
              <a:buNone/>
            </a:pPr>
            <a:r>
              <a:rPr lang="en-US" sz="3000"/>
              <a:t>l’app dei servizi pubblici</a:t>
            </a:r>
            <a:endParaRPr sz="3000"/>
          </a:p>
        </p:txBody>
      </p:sp>
      <p:sp>
        <p:nvSpPr>
          <p:cNvPr id="137" name="Google Shape;137;p7"/>
          <p:cNvSpPr txBox="1"/>
          <p:nvPr/>
        </p:nvSpPr>
        <p:spPr>
          <a:xfrm>
            <a:off x="279975" y="2497500"/>
            <a:ext cx="4057200" cy="1280100"/>
          </a:xfrm>
          <a:prstGeom prst="rect">
            <a:avLst/>
          </a:prstGeom>
          <a:noFill/>
          <a:ln>
            <a:noFill/>
          </a:ln>
        </p:spPr>
        <p:txBody>
          <a:bodyPr spcFirstLastPara="1" wrap="square" lIns="0" tIns="12700" rIns="0" bIns="0" anchor="t" anchorCtr="0">
            <a:noAutofit/>
          </a:bodyPr>
          <a:lstStyle/>
          <a:p>
            <a:pPr marL="29208"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Times New Roman"/>
              <a:ea typeface="Times New Roman"/>
              <a:cs typeface="Times New Roman"/>
              <a:sym typeface="Times New Roman"/>
            </a:endParaRPr>
          </a:p>
          <a:p>
            <a:pPr marL="12700" marR="0" lvl="0" indent="0" algn="l" rtl="0">
              <a:lnSpc>
                <a:spcPct val="100000"/>
              </a:lnSpc>
              <a:spcBef>
                <a:spcPts val="300"/>
              </a:spcBef>
              <a:spcAft>
                <a:spcPts val="0"/>
              </a:spcAft>
              <a:buClr>
                <a:srgbClr val="000000"/>
              </a:buClr>
              <a:buSzPts val="1500"/>
              <a:buFont typeface="Arial"/>
              <a:buNone/>
            </a:pPr>
            <a:endParaRPr sz="1500" b="0" i="0" u="none" strike="noStrike" cap="none">
              <a:solidFill>
                <a:srgbClr val="000000"/>
              </a:solidFill>
              <a:latin typeface="Tahoma"/>
              <a:ea typeface="Tahoma"/>
              <a:cs typeface="Tahoma"/>
              <a:sym typeface="Tahoma"/>
            </a:endParaRPr>
          </a:p>
        </p:txBody>
      </p:sp>
      <p:sp>
        <p:nvSpPr>
          <p:cNvPr id="138" name="Google Shape;138;p7"/>
          <p:cNvSpPr/>
          <p:nvPr/>
        </p:nvSpPr>
        <p:spPr>
          <a:xfrm>
            <a:off x="4669750" y="171450"/>
            <a:ext cx="4143300" cy="4971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9" name="Google Shape;139;p7"/>
          <p:cNvSpPr/>
          <p:nvPr/>
        </p:nvSpPr>
        <p:spPr>
          <a:xfrm>
            <a:off x="262074" y="4392978"/>
            <a:ext cx="1557000" cy="6990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8"/>
          <p:cNvSpPr txBox="1"/>
          <p:nvPr/>
        </p:nvSpPr>
        <p:spPr>
          <a:xfrm>
            <a:off x="433850" y="441325"/>
            <a:ext cx="1563370" cy="1778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66CC"/>
                </a:solidFill>
                <a:latin typeface="Calibri"/>
                <a:ea typeface="Calibri"/>
                <a:cs typeface="Calibri"/>
                <a:sym typeface="Calibri"/>
              </a:rPr>
              <a:t>L’OBIETTIVO DEL PROGETTO</a:t>
            </a:r>
            <a:endParaRPr sz="1000" b="0" i="0" u="none" strike="noStrike" cap="none">
              <a:solidFill>
                <a:srgbClr val="000000"/>
              </a:solidFill>
              <a:latin typeface="Calibri"/>
              <a:ea typeface="Calibri"/>
              <a:cs typeface="Calibri"/>
              <a:sym typeface="Calibri"/>
            </a:endParaRPr>
          </a:p>
        </p:txBody>
      </p:sp>
      <p:sp>
        <p:nvSpPr>
          <p:cNvPr id="145" name="Google Shape;145;p8"/>
          <p:cNvSpPr txBox="1">
            <a:spLocks noGrp="1"/>
          </p:cNvSpPr>
          <p:nvPr>
            <p:ph type="body" idx="1"/>
          </p:nvPr>
        </p:nvSpPr>
        <p:spPr>
          <a:xfrm>
            <a:off x="747974" y="1327023"/>
            <a:ext cx="7648200" cy="2254200"/>
          </a:xfrm>
          <a:prstGeom prst="rect">
            <a:avLst/>
          </a:prstGeom>
          <a:noFill/>
          <a:ln>
            <a:noFill/>
          </a:ln>
        </p:spPr>
        <p:txBody>
          <a:bodyPr spcFirstLastPara="1" wrap="square" lIns="0" tIns="46975" rIns="0" bIns="0" anchor="t" anchorCtr="0">
            <a:noAutofit/>
          </a:bodyPr>
          <a:lstStyle/>
          <a:p>
            <a:pPr marL="3695065" lvl="0" indent="0" algn="l" rtl="0">
              <a:lnSpc>
                <a:spcPct val="100000"/>
              </a:lnSpc>
              <a:spcBef>
                <a:spcPts val="0"/>
              </a:spcBef>
              <a:spcAft>
                <a:spcPts val="0"/>
              </a:spcAft>
              <a:buSzPts val="1400"/>
              <a:buNone/>
            </a:pPr>
            <a:r>
              <a:rPr lang="en-US" sz="1300">
                <a:solidFill>
                  <a:srgbClr val="00C1C7"/>
                </a:solidFill>
                <a:latin typeface="MS PGothic"/>
                <a:ea typeface="MS PGothic"/>
                <a:cs typeface="MS PGothic"/>
                <a:sym typeface="MS PGothic"/>
              </a:rPr>
              <a:t>➔	</a:t>
            </a:r>
            <a:r>
              <a:rPr lang="en-US" sz="1300"/>
              <a:t>Art 64-bis</a:t>
            </a:r>
            <a:endParaRPr sz="1300"/>
          </a:p>
          <a:p>
            <a:pPr marL="4104640" lvl="0" indent="0" algn="l" rtl="0">
              <a:lnSpc>
                <a:spcPct val="100000"/>
              </a:lnSpc>
              <a:spcBef>
                <a:spcPts val="270"/>
              </a:spcBef>
              <a:spcAft>
                <a:spcPts val="0"/>
              </a:spcAft>
              <a:buSzPts val="1400"/>
              <a:buNone/>
            </a:pPr>
            <a:r>
              <a:rPr lang="en-US" sz="1300"/>
              <a:t>del Codice dell’Amministrazione Digitale</a:t>
            </a:r>
            <a:endParaRPr sz="1300"/>
          </a:p>
          <a:p>
            <a:pPr marL="3682365" lvl="0" indent="0" algn="l" rtl="0">
              <a:lnSpc>
                <a:spcPct val="100000"/>
              </a:lnSpc>
              <a:spcBef>
                <a:spcPts val="50"/>
              </a:spcBef>
              <a:spcAft>
                <a:spcPts val="0"/>
              </a:spcAft>
              <a:buSzPts val="1400"/>
              <a:buNone/>
            </a:pPr>
            <a:endParaRPr sz="1550">
              <a:latin typeface="Times New Roman"/>
              <a:ea typeface="Times New Roman"/>
              <a:cs typeface="Times New Roman"/>
              <a:sym typeface="Times New Roman"/>
            </a:endParaRPr>
          </a:p>
          <a:p>
            <a:pPr marL="4104640" marR="5080" lvl="0" indent="0" algn="l" rtl="0">
              <a:lnSpc>
                <a:spcPct val="116100"/>
              </a:lnSpc>
              <a:spcBef>
                <a:spcPts val="0"/>
              </a:spcBef>
              <a:spcAft>
                <a:spcPts val="0"/>
              </a:spcAft>
              <a:buSzPts val="1400"/>
              <a:buNone/>
            </a:pPr>
            <a:r>
              <a:rPr lang="en-US" sz="1300" b="0">
                <a:latin typeface="Tahoma"/>
                <a:ea typeface="Tahoma"/>
                <a:cs typeface="Tahoma"/>
                <a:sym typeface="Tahoma"/>
              </a:rPr>
              <a:t>“i soggetti [pubblici] […], rendono fruibili i propri  servizi in rete, in conformità alle Linee guida,  tramite il </a:t>
            </a:r>
            <a:r>
              <a:rPr lang="en-US" sz="1300">
                <a:latin typeface="Tahoma"/>
                <a:ea typeface="Tahoma"/>
                <a:cs typeface="Tahoma"/>
                <a:sym typeface="Tahoma"/>
              </a:rPr>
              <a:t>punto di accesso telematico</a:t>
            </a:r>
            <a:r>
              <a:rPr lang="en-US" sz="1300" b="0">
                <a:latin typeface="Tahoma"/>
                <a:ea typeface="Tahoma"/>
                <a:cs typeface="Tahoma"/>
                <a:sym typeface="Tahoma"/>
              </a:rPr>
              <a:t> attivato presso la Presidenza del Consiglio dei Ministri,  </a:t>
            </a:r>
            <a:r>
              <a:rPr lang="en-US" sz="1300">
                <a:latin typeface="Tahoma"/>
                <a:ea typeface="Tahoma"/>
                <a:cs typeface="Tahoma"/>
                <a:sym typeface="Tahoma"/>
              </a:rPr>
              <a:t>senza nuovi o maggiori oneri per la finanza pubblica</a:t>
            </a:r>
            <a:r>
              <a:rPr lang="en-US" sz="1300" b="0">
                <a:latin typeface="Tahoma"/>
                <a:ea typeface="Tahoma"/>
                <a:cs typeface="Tahoma"/>
                <a:sym typeface="Tahoma"/>
              </a:rPr>
              <a:t>”</a:t>
            </a:r>
            <a:endParaRPr sz="1300"/>
          </a:p>
        </p:txBody>
      </p:sp>
      <p:sp>
        <p:nvSpPr>
          <p:cNvPr id="146" name="Google Shape;146;p8"/>
          <p:cNvSpPr txBox="1"/>
          <p:nvPr/>
        </p:nvSpPr>
        <p:spPr>
          <a:xfrm>
            <a:off x="433850" y="2450950"/>
            <a:ext cx="2856900" cy="520800"/>
          </a:xfrm>
          <a:prstGeom prst="rect">
            <a:avLst/>
          </a:prstGeom>
          <a:noFill/>
          <a:ln>
            <a:noFill/>
          </a:ln>
        </p:spPr>
        <p:txBody>
          <a:bodyPr spcFirstLastPara="1" wrap="square" lIns="0" tIns="12700" rIns="0" bIns="0" anchor="t" anchorCtr="0">
            <a:noAutofit/>
          </a:bodyPr>
          <a:lstStyle/>
          <a:p>
            <a:pPr marL="12700" marR="5080" lvl="0" indent="0" algn="l" rtl="0">
              <a:lnSpc>
                <a:spcPct val="116100"/>
              </a:lnSpc>
              <a:spcBef>
                <a:spcPts val="0"/>
              </a:spcBef>
              <a:spcAft>
                <a:spcPts val="0"/>
              </a:spcAft>
              <a:buClr>
                <a:srgbClr val="000000"/>
              </a:buClr>
              <a:buSzPts val="1300"/>
              <a:buFont typeface="Arial"/>
              <a:buNone/>
            </a:pPr>
            <a:r>
              <a:rPr lang="en-US" sz="1300" b="0" i="0" u="none" strike="noStrike" cap="none">
                <a:solidFill>
                  <a:srgbClr val="5A6772"/>
                </a:solidFill>
                <a:latin typeface="Tahoma"/>
                <a:ea typeface="Tahoma"/>
                <a:cs typeface="Tahoma"/>
                <a:sym typeface="Tahoma"/>
              </a:rPr>
              <a:t>L’app IO offre un touch point unico e mobile per tutti i servizi digitali di Amministrazioni ed Enti pubblici</a:t>
            </a:r>
            <a:endParaRPr sz="1300" b="0" i="0" u="none" strike="noStrike" cap="none">
              <a:solidFill>
                <a:srgbClr val="000000"/>
              </a:solidFill>
              <a:latin typeface="Tahoma"/>
              <a:ea typeface="Tahoma"/>
              <a:cs typeface="Tahoma"/>
              <a:sym typeface="Tahoma"/>
            </a:endParaRPr>
          </a:p>
        </p:txBody>
      </p:sp>
      <p:sp>
        <p:nvSpPr>
          <p:cNvPr id="147" name="Google Shape;147;p8"/>
          <p:cNvSpPr txBox="1">
            <a:spLocks noGrp="1"/>
          </p:cNvSpPr>
          <p:nvPr>
            <p:ph type="title"/>
          </p:nvPr>
        </p:nvSpPr>
        <p:spPr>
          <a:xfrm>
            <a:off x="433850" y="1484102"/>
            <a:ext cx="2977500" cy="821700"/>
          </a:xfrm>
          <a:prstGeom prst="rect">
            <a:avLst/>
          </a:prstGeom>
          <a:noFill/>
          <a:ln>
            <a:noFill/>
          </a:ln>
        </p:spPr>
        <p:txBody>
          <a:bodyPr spcFirstLastPara="1" wrap="square" lIns="0" tIns="8250" rIns="0" bIns="0" anchor="t" anchorCtr="0">
            <a:noAutofit/>
          </a:bodyPr>
          <a:lstStyle/>
          <a:p>
            <a:pPr marL="12700" marR="5080" lvl="0" indent="0" algn="l" rtl="0">
              <a:lnSpc>
                <a:spcPct val="101000"/>
              </a:lnSpc>
              <a:spcBef>
                <a:spcPts val="0"/>
              </a:spcBef>
              <a:spcAft>
                <a:spcPts val="0"/>
              </a:spcAft>
              <a:buSzPts val="1400"/>
              <a:buNone/>
            </a:pPr>
            <a:r>
              <a:rPr lang="en-US" sz="2500">
                <a:solidFill>
                  <a:srgbClr val="0066CC"/>
                </a:solidFill>
                <a:latin typeface="Titillium Web"/>
                <a:ea typeface="Titillium Web"/>
                <a:cs typeface="Titillium Web"/>
                <a:sym typeface="Titillium Web"/>
              </a:rPr>
              <a:t>Il punto di accesso ai  servizi digitali</a:t>
            </a:r>
            <a:endParaRPr sz="2500">
              <a:latin typeface="Titillium Web"/>
              <a:ea typeface="Titillium Web"/>
              <a:cs typeface="Titillium Web"/>
              <a:sym typeface="Titillium Web"/>
            </a:endParaRPr>
          </a:p>
        </p:txBody>
      </p:sp>
      <p:sp>
        <p:nvSpPr>
          <p:cNvPr id="148" name="Google Shape;148;p8"/>
          <p:cNvSpPr/>
          <p:nvPr/>
        </p:nvSpPr>
        <p:spPr>
          <a:xfrm>
            <a:off x="502675" y="883150"/>
            <a:ext cx="525300" cy="525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9" name="Google Shape;149;p8"/>
          <p:cNvSpPr/>
          <p:nvPr/>
        </p:nvSpPr>
        <p:spPr>
          <a:xfrm>
            <a:off x="272815" y="4403425"/>
            <a:ext cx="1556974" cy="69884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0" name="Google Shape;150;p8"/>
          <p:cNvSpPr txBox="1">
            <a:spLocks noGrp="1"/>
          </p:cNvSpPr>
          <p:nvPr>
            <p:ph type="title"/>
          </p:nvPr>
        </p:nvSpPr>
        <p:spPr>
          <a:xfrm>
            <a:off x="510050" y="3796825"/>
            <a:ext cx="8035800" cy="911400"/>
          </a:xfrm>
          <a:prstGeom prst="rect">
            <a:avLst/>
          </a:prstGeom>
          <a:noFill/>
          <a:ln>
            <a:noFill/>
          </a:ln>
        </p:spPr>
        <p:txBody>
          <a:bodyPr spcFirstLastPara="1" wrap="square" lIns="0" tIns="12700" rIns="0" bIns="0" anchor="t" anchorCtr="0">
            <a:noAutofit/>
          </a:bodyPr>
          <a:lstStyle/>
          <a:p>
            <a:pPr marL="0" lvl="0" indent="0" algn="just" rtl="0">
              <a:lnSpc>
                <a:spcPct val="112000"/>
              </a:lnSpc>
              <a:spcBef>
                <a:spcPts val="0"/>
              </a:spcBef>
              <a:spcAft>
                <a:spcPts val="300"/>
              </a:spcAft>
              <a:buSzPts val="1400"/>
              <a:buNone/>
            </a:pPr>
            <a:r>
              <a:rPr lang="en-US" sz="1100" b="0">
                <a:solidFill>
                  <a:srgbClr val="5A6772"/>
                </a:solidFill>
                <a:latin typeface="Tahoma"/>
                <a:ea typeface="Tahoma"/>
                <a:cs typeface="Tahoma"/>
                <a:sym typeface="Tahoma"/>
              </a:rPr>
              <a:t>Il progetto IO (</a:t>
            </a:r>
            <a:r>
              <a:rPr lang="en-US" sz="1100">
                <a:solidFill>
                  <a:srgbClr val="0066CC"/>
                </a:solidFill>
                <a:uFill>
                  <a:noFill/>
                </a:uFill>
                <a:latin typeface="Tahoma"/>
                <a:ea typeface="Tahoma"/>
                <a:cs typeface="Tahoma"/>
                <a:sym typeface="Tahoma"/>
                <a:hlinkClick r:id="rId5">
                  <a:extLst>
                    <a:ext uri="{A12FA001-AC4F-418D-AE19-62706E023703}">
                      <ahyp:hlinkClr xmlns:ahyp="http://schemas.microsoft.com/office/drawing/2018/hyperlinkcolor" val="tx"/>
                    </a:ext>
                  </a:extLst>
                </a:hlinkClick>
              </a:rPr>
              <a:t>io.italia.it</a:t>
            </a:r>
            <a:r>
              <a:rPr lang="en-US" sz="1100" b="0">
                <a:solidFill>
                  <a:srgbClr val="5A6772"/>
                </a:solidFill>
                <a:latin typeface="Tahoma"/>
                <a:ea typeface="Tahoma"/>
                <a:cs typeface="Tahoma"/>
                <a:sym typeface="Tahoma"/>
              </a:rPr>
              <a:t>) è un importante </a:t>
            </a:r>
            <a:r>
              <a:rPr lang="en-US" sz="1100">
                <a:solidFill>
                  <a:srgbClr val="5A6772"/>
                </a:solidFill>
                <a:latin typeface="Tahoma"/>
                <a:ea typeface="Tahoma"/>
                <a:cs typeface="Tahoma"/>
                <a:sym typeface="Tahoma"/>
              </a:rPr>
              <a:t>pilastro della visione di cittadinanza digitale</a:t>
            </a:r>
            <a:r>
              <a:rPr lang="en-US" sz="1100" b="0">
                <a:solidFill>
                  <a:srgbClr val="5A6772"/>
                </a:solidFill>
                <a:latin typeface="Tahoma"/>
                <a:ea typeface="Tahoma"/>
                <a:cs typeface="Tahoma"/>
                <a:sym typeface="Tahoma"/>
              </a:rPr>
              <a:t> del Governo italiano. Ideato e sviluppato dal </a:t>
            </a:r>
            <a:r>
              <a:rPr lang="en-US" sz="1100" b="0">
                <a:solidFill>
                  <a:srgbClr val="5A6772"/>
                </a:solidFill>
                <a:uFill>
                  <a:noFill/>
                </a:uFill>
                <a:latin typeface="Tahoma"/>
                <a:ea typeface="Tahoma"/>
                <a:cs typeface="Tahoma"/>
                <a:sym typeface="Tahoma"/>
                <a:hlinkClick r:id="rId6">
                  <a:extLst>
                    <a:ext uri="{A12FA001-AC4F-418D-AE19-62706E023703}">
                      <ahyp:hlinkClr xmlns:ahyp="http://schemas.microsoft.com/office/drawing/2018/hyperlinkcolor" val="tx"/>
                    </a:ext>
                  </a:extLst>
                </a:hlinkClick>
              </a:rPr>
              <a:t>Team per la Trasformazione Digitale</a:t>
            </a:r>
            <a:r>
              <a:rPr lang="en-US" sz="1100" b="0">
                <a:solidFill>
                  <a:srgbClr val="5A6772"/>
                </a:solidFill>
                <a:latin typeface="Tahoma"/>
                <a:ea typeface="Tahoma"/>
                <a:cs typeface="Tahoma"/>
                <a:sym typeface="Tahoma"/>
              </a:rPr>
              <a:t> e oggi gestito da </a:t>
            </a:r>
            <a:r>
              <a:rPr lang="en-US" sz="1100">
                <a:solidFill>
                  <a:srgbClr val="5A6772"/>
                </a:solidFill>
                <a:uFill>
                  <a:noFill/>
                </a:uFill>
                <a:latin typeface="Tahoma"/>
                <a:ea typeface="Tahoma"/>
                <a:cs typeface="Tahoma"/>
                <a:sym typeface="Tahoma"/>
                <a:hlinkClick r:id="rId7">
                  <a:extLst>
                    <a:ext uri="{A12FA001-AC4F-418D-AE19-62706E023703}">
                      <ahyp:hlinkClr xmlns:ahyp="http://schemas.microsoft.com/office/drawing/2018/hyperlinkcolor" val="tx"/>
                    </a:ext>
                  </a:extLst>
                </a:hlinkClick>
              </a:rPr>
              <a:t>PagoPA S.p.A</a:t>
            </a:r>
            <a:r>
              <a:rPr lang="en-US" sz="1100" b="0">
                <a:solidFill>
                  <a:srgbClr val="5A6772"/>
                </a:solidFill>
                <a:uFill>
                  <a:noFill/>
                </a:uFill>
                <a:latin typeface="Tahoma"/>
                <a:ea typeface="Tahoma"/>
                <a:cs typeface="Tahoma"/>
                <a:sym typeface="Tahoma"/>
                <a:hlinkClick r:id="rId7">
                  <a:extLst>
                    <a:ext uri="{A12FA001-AC4F-418D-AE19-62706E023703}">
                      <ahyp:hlinkClr xmlns:ahyp="http://schemas.microsoft.com/office/drawing/2018/hyperlinkcolor" val="tx"/>
                    </a:ext>
                  </a:extLst>
                </a:hlinkClick>
              </a:rPr>
              <a:t>.</a:t>
            </a:r>
            <a:r>
              <a:rPr lang="en-US" sz="1100" b="0">
                <a:solidFill>
                  <a:srgbClr val="5A6772"/>
                </a:solidFill>
                <a:latin typeface="Tahoma"/>
                <a:ea typeface="Tahoma"/>
                <a:cs typeface="Tahoma"/>
                <a:sym typeface="Tahoma"/>
              </a:rPr>
              <a:t>, ha l’obiettivo di rendere più semplice, rapido e comodo l’accesso dei cittadini a tutti i servizi digitali di pubblica utilità.</a:t>
            </a:r>
            <a:endParaRPr sz="1100" b="0">
              <a:solidFill>
                <a:srgbClr val="5A6772"/>
              </a:solidFill>
              <a:latin typeface="Tahoma"/>
              <a:ea typeface="Tahoma"/>
              <a:cs typeface="Tahoma"/>
              <a:sym typeface="Tahoma"/>
            </a:endParaRPr>
          </a:p>
        </p:txBody>
      </p:sp>
      <p:sp>
        <p:nvSpPr>
          <p:cNvPr id="151" name="Google Shape;151;p8"/>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5</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9"/>
          <p:cNvSpPr/>
          <p:nvPr/>
        </p:nvSpPr>
        <p:spPr>
          <a:xfrm>
            <a:off x="0" y="2648"/>
            <a:ext cx="9144000" cy="5138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7" name="Google Shape;157;p9"/>
          <p:cNvSpPr txBox="1"/>
          <p:nvPr/>
        </p:nvSpPr>
        <p:spPr>
          <a:xfrm>
            <a:off x="433850" y="441325"/>
            <a:ext cx="1447165" cy="1778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IL CAMBIO DI PARADIGMA</a:t>
            </a:r>
            <a:endParaRPr sz="1000" b="0" i="0" u="none" strike="noStrike" cap="none">
              <a:solidFill>
                <a:srgbClr val="000000"/>
              </a:solidFill>
              <a:latin typeface="Calibri"/>
              <a:ea typeface="Calibri"/>
              <a:cs typeface="Calibri"/>
              <a:sym typeface="Calibri"/>
            </a:endParaRPr>
          </a:p>
        </p:txBody>
      </p:sp>
      <p:sp>
        <p:nvSpPr>
          <p:cNvPr id="158" name="Google Shape;158;p9"/>
          <p:cNvSpPr/>
          <p:nvPr/>
        </p:nvSpPr>
        <p:spPr>
          <a:xfrm>
            <a:off x="1122349" y="1208099"/>
            <a:ext cx="2371685" cy="2381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9" name="Google Shape;159;p9"/>
          <p:cNvSpPr/>
          <p:nvPr/>
        </p:nvSpPr>
        <p:spPr>
          <a:xfrm>
            <a:off x="5390151" y="1208100"/>
            <a:ext cx="2454623" cy="238159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 name="Google Shape;160;p9"/>
          <p:cNvSpPr/>
          <p:nvPr/>
        </p:nvSpPr>
        <p:spPr>
          <a:xfrm>
            <a:off x="4115586" y="1942475"/>
            <a:ext cx="912824" cy="91284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 name="Google Shape;161;p9"/>
          <p:cNvSpPr txBox="1"/>
          <p:nvPr/>
        </p:nvSpPr>
        <p:spPr>
          <a:xfrm>
            <a:off x="1136139" y="3806468"/>
            <a:ext cx="2256790" cy="454025"/>
          </a:xfrm>
          <a:prstGeom prst="rect">
            <a:avLst/>
          </a:prstGeom>
          <a:noFill/>
          <a:ln>
            <a:noFill/>
          </a:ln>
        </p:spPr>
        <p:txBody>
          <a:bodyPr spcFirstLastPara="1" wrap="square" lIns="0" tIns="12700" rIns="0" bIns="0" anchor="t" anchorCtr="0">
            <a:noAutofit/>
          </a:bodyPr>
          <a:lstStyle/>
          <a:p>
            <a:pPr marL="12700" marR="5080" lvl="0" indent="-635" algn="ctr" rtl="0">
              <a:lnSpc>
                <a:spcPct val="117200"/>
              </a:lnSpc>
              <a:spcBef>
                <a:spcPts val="0"/>
              </a:spcBef>
              <a:spcAft>
                <a:spcPts val="0"/>
              </a:spcAft>
              <a:buClr>
                <a:srgbClr val="000000"/>
              </a:buClr>
              <a:buSzPts val="800"/>
              <a:buFont typeface="Arial"/>
              <a:buNone/>
            </a:pPr>
            <a:r>
              <a:rPr lang="en-US" sz="800" b="0" i="0" u="none" strike="noStrike" cap="none">
                <a:solidFill>
                  <a:srgbClr val="FFFFFF"/>
                </a:solidFill>
                <a:latin typeface="Tahoma"/>
                <a:ea typeface="Tahoma"/>
                <a:cs typeface="Tahoma"/>
                <a:sym typeface="Tahoma"/>
              </a:rPr>
              <a:t>Ogni PA o Ente pubblico “pretende” adempimenti presso le proprie  piattaforme digitali, su cui il cittadino si deve  autenticare, registrare, e che deve imparare ad usare</a:t>
            </a:r>
            <a:endParaRPr sz="800" b="0" i="0" u="none" strike="noStrike" cap="none">
              <a:solidFill>
                <a:srgbClr val="000000"/>
              </a:solidFill>
              <a:latin typeface="Tahoma"/>
              <a:ea typeface="Tahoma"/>
              <a:cs typeface="Tahoma"/>
              <a:sym typeface="Tahoma"/>
            </a:endParaRPr>
          </a:p>
        </p:txBody>
      </p:sp>
      <p:sp>
        <p:nvSpPr>
          <p:cNvPr id="162" name="Google Shape;162;p9"/>
          <p:cNvSpPr txBox="1"/>
          <p:nvPr/>
        </p:nvSpPr>
        <p:spPr>
          <a:xfrm>
            <a:off x="5515968" y="3806468"/>
            <a:ext cx="2129155" cy="454025"/>
          </a:xfrm>
          <a:prstGeom prst="rect">
            <a:avLst/>
          </a:prstGeom>
          <a:noFill/>
          <a:ln>
            <a:noFill/>
          </a:ln>
        </p:spPr>
        <p:txBody>
          <a:bodyPr spcFirstLastPara="1" wrap="square" lIns="0" tIns="12700" rIns="0" bIns="0" anchor="t" anchorCtr="0">
            <a:noAutofit/>
          </a:bodyPr>
          <a:lstStyle/>
          <a:p>
            <a:pPr marL="12065" marR="5080" lvl="0" indent="0" algn="ctr" rtl="0">
              <a:lnSpc>
                <a:spcPct val="117200"/>
              </a:lnSpc>
              <a:spcBef>
                <a:spcPts val="0"/>
              </a:spcBef>
              <a:spcAft>
                <a:spcPts val="0"/>
              </a:spcAft>
              <a:buClr>
                <a:srgbClr val="000000"/>
              </a:buClr>
              <a:buSzPts val="800"/>
              <a:buFont typeface="Arial"/>
              <a:buNone/>
            </a:pPr>
            <a:r>
              <a:rPr lang="en-US" sz="800" b="0" i="0" u="none" strike="noStrike" cap="none">
                <a:solidFill>
                  <a:srgbClr val="FFFFFF"/>
                </a:solidFill>
                <a:latin typeface="Tahoma"/>
                <a:ea typeface="Tahoma"/>
                <a:cs typeface="Tahoma"/>
                <a:sym typeface="Tahoma"/>
              </a:rPr>
              <a:t>Con IO, ogni PA e Ente pubblico “mette a disposizione” del cittadino servizi personalizzati attraverso un’unica piattaforma comune e semplice da usare</a:t>
            </a:r>
            <a:endParaRPr sz="800" b="0" i="0" u="none" strike="noStrike" cap="none">
              <a:solidFill>
                <a:srgbClr val="000000"/>
              </a:solidFill>
              <a:latin typeface="Tahoma"/>
              <a:ea typeface="Tahoma"/>
              <a:cs typeface="Tahoma"/>
              <a:sym typeface="Tahoma"/>
            </a:endParaRPr>
          </a:p>
        </p:txBody>
      </p:sp>
      <p:sp>
        <p:nvSpPr>
          <p:cNvPr id="163" name="Google Shape;163;p9"/>
          <p:cNvSpPr/>
          <p:nvPr/>
        </p:nvSpPr>
        <p:spPr>
          <a:xfrm>
            <a:off x="262074" y="4392978"/>
            <a:ext cx="1557000" cy="6990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4" name="Google Shape;164;p9"/>
          <p:cNvSpPr txBox="1">
            <a:spLocks noGrp="1"/>
          </p:cNvSpPr>
          <p:nvPr>
            <p:ph type="title"/>
          </p:nvPr>
        </p:nvSpPr>
        <p:spPr>
          <a:xfrm>
            <a:off x="3492401" y="478972"/>
            <a:ext cx="2084705" cy="520700"/>
          </a:xfrm>
          <a:prstGeom prst="rect">
            <a:avLst/>
          </a:prstGeom>
          <a:noFill/>
          <a:ln>
            <a:noFill/>
          </a:ln>
        </p:spPr>
        <p:txBody>
          <a:bodyPr spcFirstLastPara="1" wrap="square" lIns="0" tIns="12700" rIns="0" bIns="0" anchor="t" anchorCtr="0">
            <a:noAutofit/>
          </a:bodyPr>
          <a:lstStyle/>
          <a:p>
            <a:pPr marL="252095" marR="5080" lvl="0" indent="-240029" algn="l" rtl="0">
              <a:lnSpc>
                <a:spcPct val="116100"/>
              </a:lnSpc>
              <a:spcBef>
                <a:spcPts val="0"/>
              </a:spcBef>
              <a:spcAft>
                <a:spcPts val="0"/>
              </a:spcAft>
              <a:buSzPts val="1400"/>
              <a:buNone/>
            </a:pPr>
            <a:r>
              <a:rPr lang="en-US">
                <a:solidFill>
                  <a:srgbClr val="00D3D9"/>
                </a:solidFill>
              </a:rPr>
              <a:t>Nascondere la complessità  del sistema pubblico</a:t>
            </a:r>
            <a:endParaRPr/>
          </a:p>
        </p:txBody>
      </p:sp>
      <p:sp>
        <p:nvSpPr>
          <p:cNvPr id="165" name="Google Shape;165;p9"/>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6</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p:nvPr/>
        </p:nvSpPr>
        <p:spPr>
          <a:xfrm>
            <a:off x="262074" y="4392978"/>
            <a:ext cx="1556942" cy="6988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1" name="Google Shape;171;p10"/>
          <p:cNvSpPr txBox="1">
            <a:spLocks noGrp="1"/>
          </p:cNvSpPr>
          <p:nvPr>
            <p:ph type="title"/>
          </p:nvPr>
        </p:nvSpPr>
        <p:spPr>
          <a:xfrm>
            <a:off x="2862975" y="555175"/>
            <a:ext cx="3476400" cy="520800"/>
          </a:xfrm>
          <a:prstGeom prst="rect">
            <a:avLst/>
          </a:prstGeom>
          <a:noFill/>
          <a:ln>
            <a:noFill/>
          </a:ln>
        </p:spPr>
        <p:txBody>
          <a:bodyPr spcFirstLastPara="1" wrap="square" lIns="0" tIns="12700" rIns="0" bIns="0" anchor="t" anchorCtr="0">
            <a:noAutofit/>
          </a:bodyPr>
          <a:lstStyle/>
          <a:p>
            <a:pPr marL="256540" marR="5080" lvl="0" indent="-244475" algn="ctr" rtl="0">
              <a:lnSpc>
                <a:spcPct val="116100"/>
              </a:lnSpc>
              <a:spcBef>
                <a:spcPts val="0"/>
              </a:spcBef>
              <a:spcAft>
                <a:spcPts val="0"/>
              </a:spcAft>
              <a:buSzPts val="1400"/>
              <a:buNone/>
            </a:pPr>
            <a:r>
              <a:rPr lang="en-US" sz="1600">
                <a:solidFill>
                  <a:srgbClr val="FFFFFF"/>
                </a:solidFill>
              </a:rPr>
              <a:t>I servizi pubblici, di tutti gli Enti,  </a:t>
            </a:r>
            <a:endParaRPr sz="1600">
              <a:solidFill>
                <a:srgbClr val="FFFFFF"/>
              </a:solidFill>
            </a:endParaRPr>
          </a:p>
          <a:p>
            <a:pPr marL="256540" marR="5080" lvl="0" indent="-244475" algn="ctr" rtl="0">
              <a:lnSpc>
                <a:spcPct val="116100"/>
              </a:lnSpc>
              <a:spcBef>
                <a:spcPts val="0"/>
              </a:spcBef>
              <a:spcAft>
                <a:spcPts val="0"/>
              </a:spcAft>
              <a:buSzPts val="1400"/>
              <a:buNone/>
            </a:pPr>
            <a:r>
              <a:rPr lang="en-US" sz="1600">
                <a:solidFill>
                  <a:srgbClr val="FFFFFF"/>
                </a:solidFill>
              </a:rPr>
              <a:t>sempre a portata di mano</a:t>
            </a:r>
            <a:endParaRPr sz="1600">
              <a:solidFill>
                <a:srgbClr val="FFFFFF"/>
              </a:solidFill>
            </a:endParaRPr>
          </a:p>
        </p:txBody>
      </p:sp>
      <p:sp>
        <p:nvSpPr>
          <p:cNvPr id="172" name="Google Shape;172;p10"/>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7</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sp>
        <p:nvSpPr>
          <p:cNvPr id="177" name="Google Shape;177;p11"/>
          <p:cNvSpPr/>
          <p:nvPr/>
        </p:nvSpPr>
        <p:spPr>
          <a:xfrm>
            <a:off x="272815" y="4403425"/>
            <a:ext cx="1556974" cy="69884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8" name="Google Shape;178;p11"/>
          <p:cNvSpPr/>
          <p:nvPr/>
        </p:nvSpPr>
        <p:spPr>
          <a:xfrm>
            <a:off x="901587" y="1190260"/>
            <a:ext cx="7286400" cy="2325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 name="Google Shape;179;p11"/>
          <p:cNvSpPr txBox="1">
            <a:spLocks noGrp="1"/>
          </p:cNvSpPr>
          <p:nvPr>
            <p:ph type="title"/>
          </p:nvPr>
        </p:nvSpPr>
        <p:spPr>
          <a:xfrm>
            <a:off x="2862975" y="555175"/>
            <a:ext cx="3476400" cy="520800"/>
          </a:xfrm>
          <a:prstGeom prst="rect">
            <a:avLst/>
          </a:prstGeom>
          <a:noFill/>
          <a:ln>
            <a:noFill/>
          </a:ln>
        </p:spPr>
        <p:txBody>
          <a:bodyPr spcFirstLastPara="1" wrap="square" lIns="0" tIns="12700" rIns="0" bIns="0" anchor="t" anchorCtr="0">
            <a:noAutofit/>
          </a:bodyPr>
          <a:lstStyle/>
          <a:p>
            <a:pPr marL="256540" marR="5080" lvl="0" indent="-244475" algn="ctr" rtl="0">
              <a:lnSpc>
                <a:spcPct val="116100"/>
              </a:lnSpc>
              <a:spcBef>
                <a:spcPts val="0"/>
              </a:spcBef>
              <a:spcAft>
                <a:spcPts val="0"/>
              </a:spcAft>
              <a:buSzPts val="1400"/>
              <a:buNone/>
            </a:pPr>
            <a:r>
              <a:rPr lang="en-US" sz="1600">
                <a:solidFill>
                  <a:srgbClr val="0066CC"/>
                </a:solidFill>
              </a:rPr>
              <a:t>I servizi pubblici, di tutti gli Enti,  </a:t>
            </a:r>
            <a:endParaRPr sz="1600">
              <a:solidFill>
                <a:srgbClr val="0066CC"/>
              </a:solidFill>
            </a:endParaRPr>
          </a:p>
          <a:p>
            <a:pPr marL="256540" marR="5080" lvl="0" indent="-244475" algn="ctr" rtl="0">
              <a:lnSpc>
                <a:spcPct val="116100"/>
              </a:lnSpc>
              <a:spcBef>
                <a:spcPts val="0"/>
              </a:spcBef>
              <a:spcAft>
                <a:spcPts val="0"/>
              </a:spcAft>
              <a:buSzPts val="1400"/>
              <a:buNone/>
            </a:pPr>
            <a:r>
              <a:rPr lang="en-US" sz="1600">
                <a:solidFill>
                  <a:srgbClr val="0066CC"/>
                </a:solidFill>
              </a:rPr>
              <a:t>sempre a portata di mano</a:t>
            </a:r>
            <a:endParaRPr sz="1600"/>
          </a:p>
        </p:txBody>
      </p:sp>
      <p:sp>
        <p:nvSpPr>
          <p:cNvPr id="180" name="Google Shape;180;p11"/>
          <p:cNvSpPr txBox="1">
            <a:spLocks noGrp="1"/>
          </p:cNvSpPr>
          <p:nvPr>
            <p:ph type="title"/>
          </p:nvPr>
        </p:nvSpPr>
        <p:spPr>
          <a:xfrm>
            <a:off x="433850" y="3526975"/>
            <a:ext cx="8035800" cy="911400"/>
          </a:xfrm>
          <a:prstGeom prst="rect">
            <a:avLst/>
          </a:prstGeom>
          <a:noFill/>
          <a:ln>
            <a:noFill/>
          </a:ln>
        </p:spPr>
        <p:txBody>
          <a:bodyPr spcFirstLastPara="1" wrap="square" lIns="0" tIns="12700" rIns="0" bIns="0" anchor="t" anchorCtr="0">
            <a:noAutofit/>
          </a:bodyPr>
          <a:lstStyle/>
          <a:p>
            <a:pPr marL="12065" marR="5080" lvl="0" indent="0" algn="just" rtl="0">
              <a:lnSpc>
                <a:spcPct val="116100"/>
              </a:lnSpc>
              <a:spcBef>
                <a:spcPts val="0"/>
              </a:spcBef>
              <a:spcAft>
                <a:spcPts val="0"/>
              </a:spcAft>
              <a:buSzPts val="1400"/>
              <a:buNone/>
            </a:pPr>
            <a:r>
              <a:rPr lang="en-US" sz="1100" b="0">
                <a:solidFill>
                  <a:srgbClr val="5A6772"/>
                </a:solidFill>
                <a:latin typeface="Tahoma"/>
                <a:ea typeface="Tahoma"/>
                <a:cs typeface="Tahoma"/>
                <a:sym typeface="Tahoma"/>
              </a:rPr>
              <a:t>Ogni Ente o azienda pubblica che desideri comunicare al cittadino attraverso l’app IO, può </a:t>
            </a:r>
            <a:r>
              <a:rPr lang="en-US" sz="1100">
                <a:solidFill>
                  <a:srgbClr val="5A6772"/>
                </a:solidFill>
                <a:latin typeface="Tahoma"/>
                <a:ea typeface="Tahoma"/>
                <a:cs typeface="Tahoma"/>
                <a:sym typeface="Tahoma"/>
              </a:rPr>
              <a:t>partire dalle notifiche e dai pagamenti che ha già digitalizzato</a:t>
            </a:r>
            <a:r>
              <a:rPr lang="en-US" sz="1100" b="0">
                <a:solidFill>
                  <a:srgbClr val="5A6772"/>
                </a:solidFill>
                <a:latin typeface="Tahoma"/>
                <a:ea typeface="Tahoma"/>
                <a:cs typeface="Tahoma"/>
                <a:sym typeface="Tahoma"/>
              </a:rPr>
              <a:t>. Tutti i messaggi che già oggi aggiornano il cittadino via mail o sms, possono confluire anche in IO come </a:t>
            </a:r>
            <a:r>
              <a:rPr lang="en-US" sz="1100">
                <a:solidFill>
                  <a:srgbClr val="5A6772"/>
                </a:solidFill>
                <a:latin typeface="Tahoma"/>
                <a:ea typeface="Tahoma"/>
                <a:cs typeface="Tahoma"/>
                <a:sym typeface="Tahoma"/>
              </a:rPr>
              <a:t>canale alternativo</a:t>
            </a:r>
            <a:r>
              <a:rPr lang="en-US" sz="1100" b="0">
                <a:solidFill>
                  <a:srgbClr val="5A6772"/>
                </a:solidFill>
                <a:latin typeface="Tahoma"/>
                <a:ea typeface="Tahoma"/>
                <a:cs typeface="Tahoma"/>
                <a:sym typeface="Tahoma"/>
              </a:rPr>
              <a:t> e tutti i pagamenti già gestiti tramite la piattaforma </a:t>
            </a:r>
            <a:r>
              <a:rPr lang="en-US" sz="1100">
                <a:solidFill>
                  <a:srgbClr val="5A6772"/>
                </a:solidFill>
                <a:latin typeface="Tahoma"/>
                <a:ea typeface="Tahoma"/>
                <a:cs typeface="Tahoma"/>
                <a:sym typeface="Tahoma"/>
              </a:rPr>
              <a:t>pagoPA</a:t>
            </a:r>
            <a:r>
              <a:rPr lang="en-US" sz="1100" b="0">
                <a:solidFill>
                  <a:srgbClr val="5A6772"/>
                </a:solidFill>
                <a:latin typeface="Tahoma"/>
                <a:ea typeface="Tahoma"/>
                <a:cs typeface="Tahoma"/>
                <a:sym typeface="Tahoma"/>
              </a:rPr>
              <a:t> sono pronti per essere integrati nell’app, trasversalmente a diverse tipologie di servizi (tributi, anagrafe, scuola, mobilità, edilizia e territorio...). </a:t>
            </a:r>
            <a:endParaRPr sz="1100" b="0">
              <a:solidFill>
                <a:srgbClr val="5A6772"/>
              </a:solidFill>
              <a:latin typeface="Tahoma"/>
              <a:ea typeface="Tahoma"/>
              <a:cs typeface="Tahoma"/>
              <a:sym typeface="Tahoma"/>
            </a:endParaRPr>
          </a:p>
        </p:txBody>
      </p:sp>
      <p:sp>
        <p:nvSpPr>
          <p:cNvPr id="181" name="Google Shape;181;p11"/>
          <p:cNvSpPr txBox="1"/>
          <p:nvPr/>
        </p:nvSpPr>
        <p:spPr>
          <a:xfrm>
            <a:off x="433850" y="441325"/>
            <a:ext cx="1086900" cy="113700"/>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66CC"/>
                </a:solidFill>
                <a:latin typeface="Calibri"/>
                <a:ea typeface="Calibri"/>
                <a:cs typeface="Calibri"/>
                <a:sym typeface="Calibri"/>
              </a:rPr>
              <a:t>FUNZIONI COMUNI</a:t>
            </a:r>
            <a:endParaRPr sz="1000" b="0" i="0" u="none" strike="noStrike" cap="none">
              <a:solidFill>
                <a:srgbClr val="000000"/>
              </a:solidFill>
              <a:latin typeface="Calibri"/>
              <a:ea typeface="Calibri"/>
              <a:cs typeface="Calibri"/>
              <a:sym typeface="Calibri"/>
            </a:endParaRPr>
          </a:p>
        </p:txBody>
      </p:sp>
      <p:sp>
        <p:nvSpPr>
          <p:cNvPr id="182" name="Google Shape;182;p11"/>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8</a:t>
            </a:fld>
            <a:endParaRPr sz="1300" b="1">
              <a:solidFill>
                <a:schemeClr val="accen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187" name="Google Shape;187;p12"/>
          <p:cNvSpPr/>
          <p:nvPr/>
        </p:nvSpPr>
        <p:spPr>
          <a:xfrm>
            <a:off x="272815" y="4403425"/>
            <a:ext cx="1557000" cy="6987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8" name="Google Shape;188;p12"/>
          <p:cNvSpPr txBox="1">
            <a:spLocks noGrp="1"/>
          </p:cNvSpPr>
          <p:nvPr>
            <p:ph type="title"/>
          </p:nvPr>
        </p:nvSpPr>
        <p:spPr>
          <a:xfrm>
            <a:off x="433850" y="1469575"/>
            <a:ext cx="1667100" cy="911400"/>
          </a:xfrm>
          <a:prstGeom prst="rect">
            <a:avLst/>
          </a:prstGeom>
          <a:noFill/>
          <a:ln>
            <a:noFill/>
          </a:ln>
        </p:spPr>
        <p:txBody>
          <a:bodyPr spcFirstLastPara="1" wrap="square" lIns="0" tIns="12700" rIns="0" bIns="0" anchor="t" anchorCtr="0">
            <a:noAutofit/>
          </a:bodyPr>
          <a:lstStyle/>
          <a:p>
            <a:pPr marL="0" lvl="0" indent="0" algn="l" rtl="0">
              <a:lnSpc>
                <a:spcPct val="115000"/>
              </a:lnSpc>
              <a:spcBef>
                <a:spcPts val="0"/>
              </a:spcBef>
              <a:spcAft>
                <a:spcPts val="0"/>
              </a:spcAft>
              <a:buSzPts val="1400"/>
              <a:buNone/>
            </a:pPr>
            <a:r>
              <a:rPr lang="en-US" sz="1500">
                <a:solidFill>
                  <a:srgbClr val="00C1C7"/>
                </a:solidFill>
                <a:latin typeface="Titillium Web"/>
                <a:ea typeface="Titillium Web"/>
                <a:cs typeface="Titillium Web"/>
                <a:sym typeface="Titillium Web"/>
              </a:rPr>
              <a:t>SCUOLA</a:t>
            </a:r>
            <a:endParaRPr sz="1200" b="0">
              <a:solidFill>
                <a:srgbClr val="00C1C7"/>
              </a:solidFill>
              <a:latin typeface="Titillium Web"/>
              <a:ea typeface="Titillium Web"/>
              <a:cs typeface="Titillium Web"/>
              <a:sym typeface="Titillium Web"/>
            </a:endParaRPr>
          </a:p>
          <a:p>
            <a:pPr marL="12065" marR="5080" lvl="0" indent="0" algn="just" rtl="0">
              <a:lnSpc>
                <a:spcPct val="116100"/>
              </a:lnSpc>
              <a:spcBef>
                <a:spcPts val="0"/>
              </a:spcBef>
              <a:spcAft>
                <a:spcPts val="0"/>
              </a:spcAft>
              <a:buSzPts val="1400"/>
              <a:buNone/>
            </a:pPr>
            <a:endParaRPr sz="1000" b="0">
              <a:solidFill>
                <a:srgbClr val="5A6772"/>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b="0">
                <a:solidFill>
                  <a:schemeClr val="dk1"/>
                </a:solidFill>
                <a:latin typeface="Titillium Web"/>
                <a:ea typeface="Titillium Web"/>
                <a:cs typeface="Titillium Web"/>
                <a:sym typeface="Titillium Web"/>
              </a:rPr>
              <a:t> </a:t>
            </a:r>
            <a:r>
              <a:rPr lang="en-US" sz="1000">
                <a:solidFill>
                  <a:schemeClr val="dk1"/>
                </a:solidFill>
                <a:latin typeface="Titillium Web"/>
                <a:ea typeface="Titillium Web"/>
                <a:cs typeface="Titillium Web"/>
                <a:sym typeface="Titillium Web"/>
              </a:rPr>
              <a:t>Pagamenti</a:t>
            </a:r>
            <a:r>
              <a:rPr lang="en-US" sz="1000" b="0">
                <a:solidFill>
                  <a:schemeClr val="dk1"/>
                </a:solidFill>
                <a:latin typeface="Titillium Web"/>
                <a:ea typeface="Titillium Web"/>
                <a:cs typeface="Titillium Web"/>
                <a:sym typeface="Titillium Web"/>
              </a:rPr>
              <a:t> relativi a: servizio di </a:t>
            </a:r>
            <a:r>
              <a:rPr lang="en-US" sz="1000">
                <a:solidFill>
                  <a:schemeClr val="dk1"/>
                </a:solidFill>
                <a:latin typeface="Titillium Web"/>
                <a:ea typeface="Titillium Web"/>
                <a:cs typeface="Titillium Web"/>
                <a:sym typeface="Titillium Web"/>
              </a:rPr>
              <a:t>trasporto, mensa, centri estivi</a:t>
            </a:r>
            <a:r>
              <a:rPr lang="en-US" sz="1000" b="0">
                <a:solidFill>
                  <a:schemeClr val="dk1"/>
                </a:solidFill>
                <a:latin typeface="Titillium Web"/>
                <a:ea typeface="Titillium Web"/>
                <a:cs typeface="Titillium Web"/>
                <a:sym typeface="Titillium Web"/>
              </a:rPr>
              <a:t>, </a:t>
            </a:r>
            <a:r>
              <a:rPr lang="en-US" sz="1000">
                <a:solidFill>
                  <a:schemeClr val="dk1"/>
                </a:solidFill>
                <a:latin typeface="Titillium Web"/>
                <a:ea typeface="Titillium Web"/>
                <a:cs typeface="Titillium Web"/>
                <a:sym typeface="Titillium Web"/>
              </a:rPr>
              <a:t>rette </a:t>
            </a:r>
            <a:r>
              <a:rPr lang="en-US" sz="1000" b="0">
                <a:solidFill>
                  <a:schemeClr val="dk1"/>
                </a:solidFill>
                <a:latin typeface="Titillium Web"/>
                <a:ea typeface="Titillium Web"/>
                <a:cs typeface="Titillium Web"/>
                <a:sym typeface="Titillium Web"/>
              </a:rPr>
              <a:t>di iscrizione</a:t>
            </a:r>
            <a:endParaRPr sz="1000" b="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a:solidFill>
                  <a:schemeClr val="dk1"/>
                </a:solidFill>
                <a:latin typeface="Titillium Web"/>
                <a:ea typeface="Titillium Web"/>
                <a:cs typeface="Titillium Web"/>
                <a:sym typeface="Titillium Web"/>
              </a:rPr>
              <a:t>Promemoria</a:t>
            </a:r>
            <a:r>
              <a:rPr lang="en-US" sz="1000" b="0">
                <a:solidFill>
                  <a:schemeClr val="dk1"/>
                </a:solidFill>
                <a:latin typeface="Titillium Web"/>
                <a:ea typeface="Titillium Web"/>
                <a:cs typeface="Titillium Web"/>
                <a:sym typeface="Titillium Web"/>
              </a:rPr>
              <a:t> relativi a: apertura delle </a:t>
            </a:r>
            <a:r>
              <a:rPr lang="en-US" sz="1000">
                <a:solidFill>
                  <a:schemeClr val="dk1"/>
                </a:solidFill>
                <a:latin typeface="Titillium Web"/>
                <a:ea typeface="Titillium Web"/>
                <a:cs typeface="Titillium Web"/>
                <a:sym typeface="Titillium Web"/>
              </a:rPr>
              <a:t>iscrizioni agli asili nidi</a:t>
            </a:r>
            <a:r>
              <a:rPr lang="en-US" sz="1000" b="0">
                <a:solidFill>
                  <a:schemeClr val="dk1"/>
                </a:solidFill>
                <a:latin typeface="Titillium Web"/>
                <a:ea typeface="Titillium Web"/>
                <a:cs typeface="Titillium Web"/>
                <a:sym typeface="Titillium Web"/>
              </a:rPr>
              <a:t>, pubblicazione delle </a:t>
            </a:r>
            <a:r>
              <a:rPr lang="en-US" sz="1000">
                <a:solidFill>
                  <a:schemeClr val="dk1"/>
                </a:solidFill>
                <a:latin typeface="Titillium Web"/>
                <a:ea typeface="Titillium Web"/>
                <a:cs typeface="Titillium Web"/>
                <a:sym typeface="Titillium Web"/>
              </a:rPr>
              <a:t>graduatorie</a:t>
            </a:r>
            <a:endParaRPr sz="100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a:t>
            </a:r>
            <a:r>
              <a:rPr lang="en-US" sz="1000">
                <a:solidFill>
                  <a:srgbClr val="00C1C7"/>
                </a:solidFill>
                <a:latin typeface="MS PGothic"/>
                <a:ea typeface="MS PGothic"/>
                <a:cs typeface="MS PGothic"/>
                <a:sym typeface="MS PGothic"/>
              </a:rPr>
              <a:t> </a:t>
            </a:r>
            <a:r>
              <a:rPr lang="en-US" sz="1000">
                <a:solidFill>
                  <a:schemeClr val="dk1"/>
                </a:solidFill>
                <a:latin typeface="Titillium Web"/>
                <a:ea typeface="Titillium Web"/>
                <a:cs typeface="Titillium Web"/>
                <a:sym typeface="Titillium Web"/>
              </a:rPr>
              <a:t>Messaggi </a:t>
            </a:r>
            <a:r>
              <a:rPr lang="en-US" sz="1000" b="0">
                <a:solidFill>
                  <a:schemeClr val="dk1"/>
                </a:solidFill>
                <a:latin typeface="Titillium Web"/>
                <a:ea typeface="Titillium Web"/>
                <a:cs typeface="Titillium Web"/>
                <a:sym typeface="Titillium Web"/>
              </a:rPr>
              <a:t>di notifica relativi a: </a:t>
            </a:r>
            <a:r>
              <a:rPr lang="en-US" sz="1000">
                <a:solidFill>
                  <a:schemeClr val="dk1"/>
                </a:solidFill>
                <a:latin typeface="Titillium Web"/>
                <a:ea typeface="Titillium Web"/>
                <a:cs typeface="Titillium Web"/>
                <a:sym typeface="Titillium Web"/>
              </a:rPr>
              <a:t>assenza/presenza</a:t>
            </a:r>
            <a:r>
              <a:rPr lang="en-US" sz="1000" b="0">
                <a:solidFill>
                  <a:schemeClr val="dk1"/>
                </a:solidFill>
                <a:latin typeface="Titillium Web"/>
                <a:ea typeface="Titillium Web"/>
                <a:cs typeface="Titillium Web"/>
                <a:sym typeface="Titillium Web"/>
              </a:rPr>
              <a:t> dello studente alla mensa</a:t>
            </a:r>
            <a:endParaRPr sz="1000" b="0">
              <a:solidFill>
                <a:schemeClr val="dk1"/>
              </a:solidFill>
              <a:latin typeface="Titillium Web"/>
              <a:ea typeface="Titillium Web"/>
              <a:cs typeface="Titillium Web"/>
              <a:sym typeface="Titillium Web"/>
            </a:endParaRPr>
          </a:p>
          <a:p>
            <a:pPr marL="12065" marR="5080" lvl="0" indent="0" algn="just" rtl="0">
              <a:lnSpc>
                <a:spcPct val="116100"/>
              </a:lnSpc>
              <a:spcBef>
                <a:spcPts val="0"/>
              </a:spcBef>
              <a:spcAft>
                <a:spcPts val="0"/>
              </a:spcAft>
              <a:buSzPts val="1400"/>
              <a:buNone/>
            </a:pPr>
            <a:endParaRPr sz="1000" b="0">
              <a:solidFill>
                <a:srgbClr val="5A6772"/>
              </a:solidFill>
              <a:latin typeface="Tahoma"/>
              <a:ea typeface="Tahoma"/>
              <a:cs typeface="Tahoma"/>
              <a:sym typeface="Tahoma"/>
            </a:endParaRPr>
          </a:p>
        </p:txBody>
      </p:sp>
      <p:sp>
        <p:nvSpPr>
          <p:cNvPr id="189" name="Google Shape;189;p12"/>
          <p:cNvSpPr txBox="1">
            <a:spLocks noGrp="1"/>
          </p:cNvSpPr>
          <p:nvPr>
            <p:ph type="title"/>
          </p:nvPr>
        </p:nvSpPr>
        <p:spPr>
          <a:xfrm>
            <a:off x="2643650" y="1469575"/>
            <a:ext cx="1557000" cy="911400"/>
          </a:xfrm>
          <a:prstGeom prst="rect">
            <a:avLst/>
          </a:prstGeom>
          <a:noFill/>
          <a:ln>
            <a:noFill/>
          </a:ln>
        </p:spPr>
        <p:txBody>
          <a:bodyPr spcFirstLastPara="1" wrap="square" lIns="0" tIns="12700" rIns="0" bIns="0" anchor="t" anchorCtr="0">
            <a:noAutofit/>
          </a:bodyPr>
          <a:lstStyle/>
          <a:p>
            <a:pPr marL="0" lvl="0" indent="0" algn="l" rtl="0">
              <a:lnSpc>
                <a:spcPct val="115000"/>
              </a:lnSpc>
              <a:spcBef>
                <a:spcPts val="0"/>
              </a:spcBef>
              <a:spcAft>
                <a:spcPts val="0"/>
              </a:spcAft>
              <a:buSzPts val="1400"/>
              <a:buNone/>
            </a:pPr>
            <a:r>
              <a:rPr lang="en-US" sz="1500">
                <a:solidFill>
                  <a:srgbClr val="00C1C7"/>
                </a:solidFill>
                <a:latin typeface="Titillium Web"/>
                <a:ea typeface="Titillium Web"/>
                <a:cs typeface="Titillium Web"/>
                <a:sym typeface="Titillium Web"/>
              </a:rPr>
              <a:t>ANAGRAFE</a:t>
            </a:r>
            <a:endParaRPr sz="1200" b="0">
              <a:solidFill>
                <a:srgbClr val="00C1C7"/>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endParaRPr sz="1000" b="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a:solidFill>
                  <a:schemeClr val="dk1"/>
                </a:solidFill>
                <a:latin typeface="Titillium Web"/>
                <a:ea typeface="Titillium Web"/>
                <a:cs typeface="Titillium Web"/>
                <a:sym typeface="Titillium Web"/>
              </a:rPr>
              <a:t>Promemoria</a:t>
            </a:r>
            <a:r>
              <a:rPr lang="en-US" sz="1000" b="0">
                <a:solidFill>
                  <a:schemeClr val="dk1"/>
                </a:solidFill>
                <a:latin typeface="Titillium Web"/>
                <a:ea typeface="Titillium Web"/>
                <a:cs typeface="Titillium Web"/>
                <a:sym typeface="Titillium Web"/>
              </a:rPr>
              <a:t> su: </a:t>
            </a:r>
            <a:r>
              <a:rPr lang="en-US" sz="1000">
                <a:solidFill>
                  <a:schemeClr val="dk1"/>
                </a:solidFill>
                <a:latin typeface="Titillium Web"/>
                <a:ea typeface="Titillium Web"/>
                <a:cs typeface="Titillium Web"/>
                <a:sym typeface="Titillium Web"/>
              </a:rPr>
              <a:t>scadenza documenti</a:t>
            </a:r>
            <a:r>
              <a:rPr lang="en-US" sz="1000" b="0">
                <a:solidFill>
                  <a:schemeClr val="dk1"/>
                </a:solidFill>
                <a:latin typeface="Titillium Web"/>
                <a:ea typeface="Titillium Web"/>
                <a:cs typeface="Titillium Web"/>
                <a:sym typeface="Titillium Web"/>
              </a:rPr>
              <a:t> (Carta d’Identità, Permesso di soggiorno), </a:t>
            </a:r>
            <a:r>
              <a:rPr lang="en-US" sz="1000">
                <a:solidFill>
                  <a:schemeClr val="dk1"/>
                </a:solidFill>
                <a:latin typeface="Titillium Web"/>
                <a:ea typeface="Titillium Web"/>
                <a:cs typeface="Titillium Web"/>
                <a:sym typeface="Titillium Web"/>
              </a:rPr>
              <a:t>appuntamenti </a:t>
            </a:r>
            <a:r>
              <a:rPr lang="en-US" sz="1000" b="0">
                <a:solidFill>
                  <a:schemeClr val="dk1"/>
                </a:solidFill>
                <a:latin typeface="Titillium Web"/>
                <a:ea typeface="Titillium Web"/>
                <a:cs typeface="Titillium Web"/>
                <a:sym typeface="Titillium Web"/>
              </a:rPr>
              <a:t>presso gli uffici comunali</a:t>
            </a:r>
            <a:endParaRPr sz="1000" b="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b="0">
                <a:solidFill>
                  <a:schemeClr val="dk1"/>
                </a:solidFill>
                <a:latin typeface="Titillium Web"/>
                <a:ea typeface="Titillium Web"/>
                <a:cs typeface="Titillium Web"/>
                <a:sym typeface="Titillium Web"/>
              </a:rPr>
              <a:t>Notifiche relativi ad </a:t>
            </a:r>
            <a:r>
              <a:rPr lang="en-US" sz="1000">
                <a:solidFill>
                  <a:schemeClr val="dk1"/>
                </a:solidFill>
                <a:latin typeface="Titillium Web"/>
                <a:ea typeface="Titillium Web"/>
                <a:cs typeface="Titillium Web"/>
                <a:sym typeface="Titillium Web"/>
              </a:rPr>
              <a:t>aggiornamenti dello stato anagrafico</a:t>
            </a:r>
            <a:r>
              <a:rPr lang="en-US" sz="1000" b="0">
                <a:solidFill>
                  <a:schemeClr val="dk1"/>
                </a:solidFill>
                <a:latin typeface="Titillium Web"/>
                <a:ea typeface="Titillium Web"/>
                <a:cs typeface="Titillium Web"/>
                <a:sym typeface="Titillium Web"/>
              </a:rPr>
              <a:t> (es. cambio di residenza, cambio dello stato di famiglia, ecc.)</a:t>
            </a:r>
            <a:br>
              <a:rPr lang="en-US" sz="1100" b="0">
                <a:solidFill>
                  <a:schemeClr val="dk1"/>
                </a:solidFill>
                <a:latin typeface="Arial"/>
                <a:ea typeface="Arial"/>
                <a:cs typeface="Arial"/>
                <a:sym typeface="Arial"/>
              </a:rPr>
            </a:br>
            <a:endParaRPr sz="1000">
              <a:solidFill>
                <a:schemeClr val="dk1"/>
              </a:solidFill>
              <a:latin typeface="Titillium Web"/>
              <a:ea typeface="Titillium Web"/>
              <a:cs typeface="Titillium Web"/>
              <a:sym typeface="Titillium Web"/>
            </a:endParaRPr>
          </a:p>
          <a:p>
            <a:pPr marL="12065" marR="5080" lvl="0" indent="0" algn="just" rtl="0">
              <a:lnSpc>
                <a:spcPct val="116100"/>
              </a:lnSpc>
              <a:spcBef>
                <a:spcPts val="0"/>
              </a:spcBef>
              <a:spcAft>
                <a:spcPts val="0"/>
              </a:spcAft>
              <a:buSzPts val="1400"/>
              <a:buNone/>
            </a:pPr>
            <a:endParaRPr sz="1000" b="0">
              <a:solidFill>
                <a:srgbClr val="5A6772"/>
              </a:solidFill>
              <a:latin typeface="Tahoma"/>
              <a:ea typeface="Tahoma"/>
              <a:cs typeface="Tahoma"/>
              <a:sym typeface="Tahoma"/>
            </a:endParaRPr>
          </a:p>
        </p:txBody>
      </p:sp>
      <p:sp>
        <p:nvSpPr>
          <p:cNvPr id="190" name="Google Shape;190;p12"/>
          <p:cNvSpPr txBox="1">
            <a:spLocks noGrp="1"/>
          </p:cNvSpPr>
          <p:nvPr>
            <p:ph type="title"/>
          </p:nvPr>
        </p:nvSpPr>
        <p:spPr>
          <a:xfrm>
            <a:off x="4777250" y="1469575"/>
            <a:ext cx="1557000" cy="911400"/>
          </a:xfrm>
          <a:prstGeom prst="rect">
            <a:avLst/>
          </a:prstGeom>
          <a:noFill/>
          <a:ln>
            <a:noFill/>
          </a:ln>
        </p:spPr>
        <p:txBody>
          <a:bodyPr spcFirstLastPara="1" wrap="square" lIns="0" tIns="12700" rIns="0" bIns="0" anchor="t" anchorCtr="0">
            <a:noAutofit/>
          </a:bodyPr>
          <a:lstStyle/>
          <a:p>
            <a:pPr marL="0" lvl="0" indent="0" algn="l" rtl="0">
              <a:lnSpc>
                <a:spcPct val="115000"/>
              </a:lnSpc>
              <a:spcBef>
                <a:spcPts val="0"/>
              </a:spcBef>
              <a:spcAft>
                <a:spcPts val="0"/>
              </a:spcAft>
              <a:buSzPts val="1400"/>
              <a:buNone/>
            </a:pPr>
            <a:r>
              <a:rPr lang="en-US" sz="1500">
                <a:solidFill>
                  <a:srgbClr val="00C1C7"/>
                </a:solidFill>
                <a:latin typeface="Titillium Web"/>
                <a:ea typeface="Titillium Web"/>
                <a:cs typeface="Titillium Web"/>
                <a:sym typeface="Titillium Web"/>
              </a:rPr>
              <a:t>MOBILITÀ</a:t>
            </a:r>
            <a:endParaRPr sz="1200" b="0">
              <a:solidFill>
                <a:srgbClr val="00C1C7"/>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endParaRPr sz="1000" b="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a:solidFill>
                  <a:schemeClr val="dk1"/>
                </a:solidFill>
                <a:latin typeface="Titillium Web"/>
                <a:ea typeface="Titillium Web"/>
                <a:cs typeface="Titillium Web"/>
                <a:sym typeface="Titillium Web"/>
              </a:rPr>
              <a:t>Promemoria </a:t>
            </a:r>
            <a:r>
              <a:rPr lang="en-US" sz="1000" b="0">
                <a:solidFill>
                  <a:schemeClr val="dk1"/>
                </a:solidFill>
                <a:latin typeface="Titillium Web"/>
                <a:ea typeface="Titillium Web"/>
                <a:cs typeface="Titillium Web"/>
                <a:sym typeface="Titillium Web"/>
              </a:rPr>
              <a:t>per la </a:t>
            </a:r>
            <a:r>
              <a:rPr lang="en-US" sz="1000">
                <a:solidFill>
                  <a:schemeClr val="dk1"/>
                </a:solidFill>
                <a:latin typeface="Titillium Web"/>
                <a:ea typeface="Titillium Web"/>
                <a:cs typeface="Titillium Web"/>
                <a:sym typeface="Titillium Web"/>
              </a:rPr>
              <a:t>scadenza di pass mobilità </a:t>
            </a:r>
            <a:r>
              <a:rPr lang="en-US" sz="1000" b="0">
                <a:solidFill>
                  <a:schemeClr val="dk1"/>
                </a:solidFill>
                <a:latin typeface="Titillium Web"/>
                <a:ea typeface="Titillium Web"/>
                <a:cs typeface="Titillium Web"/>
                <a:sym typeface="Titillium Web"/>
              </a:rPr>
              <a:t>e altri permessi</a:t>
            </a:r>
            <a:br>
              <a:rPr lang="en-US" sz="1100" b="0">
                <a:solidFill>
                  <a:schemeClr val="dk1"/>
                </a:solidFill>
                <a:latin typeface="Arial"/>
                <a:ea typeface="Arial"/>
                <a:cs typeface="Arial"/>
                <a:sym typeface="Arial"/>
              </a:rPr>
            </a:br>
            <a:r>
              <a:rPr lang="en-US" sz="1000" b="0">
                <a:solidFill>
                  <a:srgbClr val="00C1C7"/>
                </a:solidFill>
                <a:latin typeface="MS PGothic"/>
                <a:ea typeface="MS PGothic"/>
                <a:cs typeface="MS PGothic"/>
                <a:sym typeface="MS PGothic"/>
              </a:rPr>
              <a:t>➔ </a:t>
            </a:r>
            <a:r>
              <a:rPr lang="en-US" sz="1000">
                <a:solidFill>
                  <a:schemeClr val="dk1"/>
                </a:solidFill>
                <a:latin typeface="Titillium Web"/>
                <a:ea typeface="Titillium Web"/>
                <a:cs typeface="Titillium Web"/>
                <a:sym typeface="Titillium Web"/>
              </a:rPr>
              <a:t>Notifiche </a:t>
            </a:r>
            <a:r>
              <a:rPr lang="en-US" sz="1000" b="0">
                <a:solidFill>
                  <a:schemeClr val="dk1"/>
                </a:solidFill>
                <a:latin typeface="Titillium Web"/>
                <a:ea typeface="Titillium Web"/>
                <a:cs typeface="Titillium Web"/>
                <a:sym typeface="Titillium Web"/>
              </a:rPr>
              <a:t>relative a</a:t>
            </a:r>
            <a:r>
              <a:rPr lang="en-US" sz="1000">
                <a:solidFill>
                  <a:schemeClr val="dk1"/>
                </a:solidFill>
                <a:latin typeface="Titillium Web"/>
                <a:ea typeface="Titillium Web"/>
                <a:cs typeface="Titillium Web"/>
                <a:sym typeface="Titillium Web"/>
              </a:rPr>
              <a:t> passaggi in aree a traffico limitato</a:t>
            </a:r>
            <a:endParaRPr sz="100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a:solidFill>
                  <a:schemeClr val="dk1"/>
                </a:solidFill>
                <a:latin typeface="Titillium Web"/>
                <a:ea typeface="Titillium Web"/>
                <a:cs typeface="Titillium Web"/>
                <a:sym typeface="Titillium Web"/>
              </a:rPr>
              <a:t>Multe: avvisi di pagamento </a:t>
            </a:r>
            <a:r>
              <a:rPr lang="en-US" sz="1000" b="0">
                <a:solidFill>
                  <a:schemeClr val="dk1"/>
                </a:solidFill>
                <a:latin typeface="Titillium Web"/>
                <a:ea typeface="Titillium Web"/>
                <a:cs typeface="Titillium Web"/>
                <a:sym typeface="Titillium Web"/>
              </a:rPr>
              <a:t>legati a</a:t>
            </a:r>
            <a:r>
              <a:rPr lang="en-US" sz="1000">
                <a:solidFill>
                  <a:schemeClr val="dk1"/>
                </a:solidFill>
                <a:latin typeface="Titillium Web"/>
                <a:ea typeface="Titillium Web"/>
                <a:cs typeface="Titillium Web"/>
                <a:sym typeface="Titillium Web"/>
              </a:rPr>
              <a:t> </a:t>
            </a:r>
            <a:r>
              <a:rPr lang="en-US" sz="1000" b="0">
                <a:solidFill>
                  <a:schemeClr val="dk1"/>
                </a:solidFill>
                <a:latin typeface="Titillium Web"/>
                <a:ea typeface="Titillium Web"/>
                <a:cs typeface="Titillium Web"/>
                <a:sym typeface="Titillium Web"/>
              </a:rPr>
              <a:t>infrazioni al codice della strada</a:t>
            </a:r>
            <a:br>
              <a:rPr lang="en-US" sz="1100" b="0">
                <a:solidFill>
                  <a:schemeClr val="dk1"/>
                </a:solidFill>
                <a:latin typeface="Arial"/>
                <a:ea typeface="Arial"/>
                <a:cs typeface="Arial"/>
                <a:sym typeface="Arial"/>
              </a:rPr>
            </a:br>
            <a:endParaRPr sz="1000">
              <a:solidFill>
                <a:schemeClr val="dk1"/>
              </a:solidFill>
              <a:latin typeface="Titillium Web"/>
              <a:ea typeface="Titillium Web"/>
              <a:cs typeface="Titillium Web"/>
              <a:sym typeface="Titillium Web"/>
            </a:endParaRPr>
          </a:p>
          <a:p>
            <a:pPr marL="12065" marR="5080" lvl="0" indent="0" algn="just" rtl="0">
              <a:lnSpc>
                <a:spcPct val="116100"/>
              </a:lnSpc>
              <a:spcBef>
                <a:spcPts val="0"/>
              </a:spcBef>
              <a:spcAft>
                <a:spcPts val="0"/>
              </a:spcAft>
              <a:buSzPts val="1400"/>
              <a:buNone/>
            </a:pPr>
            <a:endParaRPr sz="1000" b="0">
              <a:solidFill>
                <a:srgbClr val="5A6772"/>
              </a:solidFill>
              <a:latin typeface="Tahoma"/>
              <a:ea typeface="Tahoma"/>
              <a:cs typeface="Tahoma"/>
              <a:sym typeface="Tahoma"/>
            </a:endParaRPr>
          </a:p>
        </p:txBody>
      </p:sp>
      <p:sp>
        <p:nvSpPr>
          <p:cNvPr id="191" name="Google Shape;191;p12"/>
          <p:cNvSpPr txBox="1">
            <a:spLocks noGrp="1"/>
          </p:cNvSpPr>
          <p:nvPr>
            <p:ph type="title"/>
          </p:nvPr>
        </p:nvSpPr>
        <p:spPr>
          <a:xfrm>
            <a:off x="6765975" y="1437325"/>
            <a:ext cx="1557000" cy="823500"/>
          </a:xfrm>
          <a:prstGeom prst="rect">
            <a:avLst/>
          </a:prstGeom>
          <a:noFill/>
          <a:ln>
            <a:noFill/>
          </a:ln>
        </p:spPr>
        <p:txBody>
          <a:bodyPr spcFirstLastPara="1" wrap="square" lIns="0" tIns="12700" rIns="0" bIns="0" anchor="t" anchorCtr="0">
            <a:noAutofit/>
          </a:bodyPr>
          <a:lstStyle/>
          <a:p>
            <a:pPr marL="0" lvl="0" indent="0" algn="l" rtl="0">
              <a:lnSpc>
                <a:spcPct val="115000"/>
              </a:lnSpc>
              <a:spcBef>
                <a:spcPts val="0"/>
              </a:spcBef>
              <a:spcAft>
                <a:spcPts val="0"/>
              </a:spcAft>
              <a:buSzPts val="1400"/>
              <a:buNone/>
            </a:pPr>
            <a:r>
              <a:rPr lang="en-US" sz="1500">
                <a:solidFill>
                  <a:srgbClr val="00C4C9"/>
                </a:solidFill>
                <a:latin typeface="Titillium Web"/>
                <a:ea typeface="Titillium Web"/>
                <a:cs typeface="Titillium Web"/>
                <a:sym typeface="Titillium Web"/>
              </a:rPr>
              <a:t>TRIBUTI</a:t>
            </a:r>
            <a:endParaRPr sz="1200" b="0">
              <a:solidFill>
                <a:srgbClr val="00C4C9"/>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br>
              <a:rPr lang="en-US" sz="1100" b="0">
                <a:solidFill>
                  <a:schemeClr val="dk1"/>
                </a:solidFill>
                <a:latin typeface="Arial"/>
                <a:ea typeface="Arial"/>
                <a:cs typeface="Arial"/>
                <a:sym typeface="Arial"/>
              </a:rPr>
            </a:br>
            <a:r>
              <a:rPr lang="en-US" sz="1000" b="0">
                <a:solidFill>
                  <a:srgbClr val="00C1C7"/>
                </a:solidFill>
                <a:latin typeface="MS PGothic"/>
                <a:ea typeface="MS PGothic"/>
                <a:cs typeface="MS PGothic"/>
                <a:sym typeface="MS PGothic"/>
              </a:rPr>
              <a:t>➔ </a:t>
            </a:r>
            <a:r>
              <a:rPr lang="en-US" sz="1000" b="0">
                <a:solidFill>
                  <a:schemeClr val="dk1"/>
                </a:solidFill>
                <a:latin typeface="Titillium Web"/>
                <a:ea typeface="Titillium Web"/>
                <a:cs typeface="Titillium Web"/>
                <a:sym typeface="Titillium Web"/>
              </a:rPr>
              <a:t>Avvisi di </a:t>
            </a:r>
            <a:r>
              <a:rPr lang="en-US" sz="1000">
                <a:solidFill>
                  <a:schemeClr val="dk1"/>
                </a:solidFill>
                <a:latin typeface="Titillium Web"/>
                <a:ea typeface="Titillium Web"/>
                <a:cs typeface="Titillium Web"/>
                <a:sym typeface="Titillium Web"/>
              </a:rPr>
              <a:t>scadenza e pagamento </a:t>
            </a:r>
            <a:r>
              <a:rPr lang="en-US" sz="1000" b="0">
                <a:solidFill>
                  <a:schemeClr val="dk1"/>
                </a:solidFill>
                <a:latin typeface="Titillium Web"/>
                <a:ea typeface="Titillium Web"/>
                <a:cs typeface="Titillium Web"/>
                <a:sym typeface="Titillium Web"/>
              </a:rPr>
              <a:t>per: </a:t>
            </a:r>
            <a:r>
              <a:rPr lang="en-US" sz="1000">
                <a:solidFill>
                  <a:schemeClr val="dk1"/>
                </a:solidFill>
                <a:latin typeface="Titillium Web"/>
                <a:ea typeface="Titillium Web"/>
                <a:cs typeface="Titillium Web"/>
                <a:sym typeface="Titillium Web"/>
              </a:rPr>
              <a:t>TARI, TASI, TOSAP... </a:t>
            </a:r>
            <a:endParaRPr sz="100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endParaRPr sz="1000">
              <a:solidFill>
                <a:schemeClr val="dk1"/>
              </a:solidFill>
              <a:latin typeface="Titillium Web"/>
              <a:ea typeface="Titillium Web"/>
              <a:cs typeface="Titillium Web"/>
              <a:sym typeface="Titillium Web"/>
            </a:endParaRPr>
          </a:p>
          <a:p>
            <a:pPr marL="12065" marR="5080" lvl="0" indent="0" algn="just" rtl="0">
              <a:lnSpc>
                <a:spcPct val="116100"/>
              </a:lnSpc>
              <a:spcBef>
                <a:spcPts val="0"/>
              </a:spcBef>
              <a:spcAft>
                <a:spcPts val="0"/>
              </a:spcAft>
              <a:buSzPts val="1400"/>
              <a:buNone/>
            </a:pPr>
            <a:endParaRPr sz="1000" b="0">
              <a:solidFill>
                <a:srgbClr val="5A6772"/>
              </a:solidFill>
              <a:latin typeface="Tahoma"/>
              <a:ea typeface="Tahoma"/>
              <a:cs typeface="Tahoma"/>
              <a:sym typeface="Tahoma"/>
            </a:endParaRPr>
          </a:p>
        </p:txBody>
      </p:sp>
      <p:sp>
        <p:nvSpPr>
          <p:cNvPr id="192" name="Google Shape;192;p12"/>
          <p:cNvSpPr txBox="1">
            <a:spLocks noGrp="1"/>
          </p:cNvSpPr>
          <p:nvPr>
            <p:ph type="title"/>
          </p:nvPr>
        </p:nvSpPr>
        <p:spPr>
          <a:xfrm>
            <a:off x="6834650" y="2653225"/>
            <a:ext cx="1557000" cy="911400"/>
          </a:xfrm>
          <a:prstGeom prst="rect">
            <a:avLst/>
          </a:prstGeom>
          <a:noFill/>
          <a:ln>
            <a:noFill/>
          </a:ln>
        </p:spPr>
        <p:txBody>
          <a:bodyPr spcFirstLastPara="1" wrap="square" lIns="0" tIns="12700" rIns="0" bIns="0" anchor="t" anchorCtr="0">
            <a:noAutofit/>
          </a:bodyPr>
          <a:lstStyle/>
          <a:p>
            <a:pPr marL="0" lvl="0" indent="0" algn="l" rtl="0">
              <a:lnSpc>
                <a:spcPct val="115000"/>
              </a:lnSpc>
              <a:spcBef>
                <a:spcPts val="0"/>
              </a:spcBef>
              <a:spcAft>
                <a:spcPts val="0"/>
              </a:spcAft>
              <a:buSzPts val="1400"/>
              <a:buNone/>
            </a:pPr>
            <a:r>
              <a:rPr lang="en-US" sz="1500">
                <a:solidFill>
                  <a:srgbClr val="00C4C9"/>
                </a:solidFill>
                <a:latin typeface="Titillium Web"/>
                <a:ea typeface="Titillium Web"/>
                <a:cs typeface="Titillium Web"/>
                <a:sym typeface="Titillium Web"/>
              </a:rPr>
              <a:t>EDILIZIA e TERRITORIO</a:t>
            </a:r>
            <a:endParaRPr sz="1200" b="0">
              <a:solidFill>
                <a:srgbClr val="00C4C9"/>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endParaRPr sz="1100" b="0">
              <a:solidFill>
                <a:schemeClr val="dk1"/>
              </a:solidFill>
              <a:latin typeface="Arial"/>
              <a:ea typeface="Arial"/>
              <a:cs typeface="Arial"/>
              <a:sym typeface="Arial"/>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b="0">
                <a:solidFill>
                  <a:schemeClr val="dk1"/>
                </a:solidFill>
                <a:latin typeface="Titillium Web"/>
                <a:ea typeface="Titillium Web"/>
                <a:cs typeface="Titillium Web"/>
                <a:sym typeface="Titillium Web"/>
              </a:rPr>
              <a:t>Avvisi sull’</a:t>
            </a:r>
            <a:r>
              <a:rPr lang="en-US" sz="1000">
                <a:solidFill>
                  <a:schemeClr val="dk1"/>
                </a:solidFill>
                <a:latin typeface="Titillium Web"/>
                <a:ea typeface="Titillium Web"/>
                <a:cs typeface="Titillium Web"/>
                <a:sym typeface="Titillium Web"/>
              </a:rPr>
              <a:t>avanzamento delle pratiche</a:t>
            </a:r>
            <a:r>
              <a:rPr lang="en-US" sz="1000" b="0">
                <a:solidFill>
                  <a:schemeClr val="dk1"/>
                </a:solidFill>
                <a:latin typeface="Titillium Web"/>
                <a:ea typeface="Titillium Web"/>
                <a:cs typeface="Titillium Web"/>
                <a:sym typeface="Titillium Web"/>
              </a:rPr>
              <a:t> </a:t>
            </a:r>
            <a:endParaRPr sz="1000" b="0">
              <a:solidFill>
                <a:srgbClr val="00C1C7"/>
              </a:solidFill>
              <a:latin typeface="MS PGothic"/>
              <a:ea typeface="MS PGothic"/>
              <a:cs typeface="MS PGothic"/>
              <a:sym typeface="MS PGothic"/>
            </a:endParaRPr>
          </a:p>
          <a:p>
            <a:pPr marL="0" lvl="0" indent="0" algn="l" rtl="0">
              <a:lnSpc>
                <a:spcPct val="115000"/>
              </a:lnSpc>
              <a:spcBef>
                <a:spcPts val="0"/>
              </a:spcBef>
              <a:spcAft>
                <a:spcPts val="0"/>
              </a:spcAft>
              <a:buSzPts val="1400"/>
              <a:buNone/>
            </a:pPr>
            <a:r>
              <a:rPr lang="en-US" sz="1000" b="0">
                <a:solidFill>
                  <a:srgbClr val="00C1C7"/>
                </a:solidFill>
                <a:latin typeface="MS PGothic"/>
                <a:ea typeface="MS PGothic"/>
                <a:cs typeface="MS PGothic"/>
                <a:sym typeface="MS PGothic"/>
              </a:rPr>
              <a:t>➔ </a:t>
            </a:r>
            <a:r>
              <a:rPr lang="en-US" sz="1000" b="0">
                <a:solidFill>
                  <a:schemeClr val="dk1"/>
                </a:solidFill>
                <a:latin typeface="Titillium Web"/>
                <a:ea typeface="Titillium Web"/>
                <a:cs typeface="Titillium Web"/>
                <a:sym typeface="Titillium Web"/>
              </a:rPr>
              <a:t>Promemoria appuntamenti agli uffici edilizia</a:t>
            </a:r>
            <a:endParaRPr sz="1000" b="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endParaRPr sz="1000" b="0">
              <a:solidFill>
                <a:schemeClr val="dk1"/>
              </a:solidFill>
              <a:latin typeface="Titillium Web"/>
              <a:ea typeface="Titillium Web"/>
              <a:cs typeface="Titillium Web"/>
              <a:sym typeface="Titillium Web"/>
            </a:endParaRPr>
          </a:p>
          <a:p>
            <a:pPr marL="0" lvl="0" indent="0" algn="l" rtl="0">
              <a:lnSpc>
                <a:spcPct val="115000"/>
              </a:lnSpc>
              <a:spcBef>
                <a:spcPts val="0"/>
              </a:spcBef>
              <a:spcAft>
                <a:spcPts val="0"/>
              </a:spcAft>
              <a:buSzPts val="1400"/>
              <a:buNone/>
            </a:pPr>
            <a:endParaRPr sz="1000">
              <a:solidFill>
                <a:schemeClr val="dk1"/>
              </a:solidFill>
              <a:latin typeface="Titillium Web"/>
              <a:ea typeface="Titillium Web"/>
              <a:cs typeface="Titillium Web"/>
              <a:sym typeface="Titillium Web"/>
            </a:endParaRPr>
          </a:p>
          <a:p>
            <a:pPr marL="12065" marR="5080" lvl="0" indent="0" algn="just" rtl="0">
              <a:lnSpc>
                <a:spcPct val="116100"/>
              </a:lnSpc>
              <a:spcBef>
                <a:spcPts val="0"/>
              </a:spcBef>
              <a:spcAft>
                <a:spcPts val="0"/>
              </a:spcAft>
              <a:buSzPts val="1400"/>
              <a:buNone/>
            </a:pPr>
            <a:endParaRPr sz="1000" b="0">
              <a:solidFill>
                <a:srgbClr val="5A6772"/>
              </a:solidFill>
              <a:latin typeface="Tahoma"/>
              <a:ea typeface="Tahoma"/>
              <a:cs typeface="Tahoma"/>
              <a:sym typeface="Tahoma"/>
            </a:endParaRPr>
          </a:p>
        </p:txBody>
      </p:sp>
      <p:sp>
        <p:nvSpPr>
          <p:cNvPr id="193" name="Google Shape;193;p12"/>
          <p:cNvSpPr txBox="1"/>
          <p:nvPr/>
        </p:nvSpPr>
        <p:spPr>
          <a:xfrm>
            <a:off x="433850" y="441325"/>
            <a:ext cx="4727700" cy="5208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66CC"/>
                </a:solidFill>
                <a:latin typeface="Titillium Web"/>
                <a:ea typeface="Titillium Web"/>
                <a:cs typeface="Titillium Web"/>
                <a:sym typeface="Titillium Web"/>
              </a:rPr>
              <a:t>CHE TIPO DI SERVIZI PUOI RENDERE DISPONIBILI SU IO?</a:t>
            </a:r>
            <a:endParaRPr sz="1500" b="1" i="0" u="none" strike="noStrike" cap="none">
              <a:solidFill>
                <a:srgbClr val="0066CC"/>
              </a:solidFill>
              <a:latin typeface="Titillium Web"/>
              <a:ea typeface="Titillium Web"/>
              <a:cs typeface="Titillium Web"/>
              <a:sym typeface="Titillium Web"/>
            </a:endParaRPr>
          </a:p>
          <a:p>
            <a:pPr marL="1270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0066CC"/>
                </a:solidFill>
                <a:latin typeface="Titillium Web"/>
                <a:ea typeface="Titillium Web"/>
                <a:cs typeface="Titillium Web"/>
                <a:sym typeface="Titillium Web"/>
              </a:rPr>
              <a:t>Alcuni esempi</a:t>
            </a:r>
            <a:endParaRPr sz="1500" b="0" i="1" u="none" strike="noStrike" cap="none">
              <a:solidFill>
                <a:srgbClr val="00C1C7"/>
              </a:solidFill>
              <a:latin typeface="Titillium Web"/>
              <a:ea typeface="Titillium Web"/>
              <a:cs typeface="Titillium Web"/>
              <a:sym typeface="Titillium Web"/>
            </a:endParaRPr>
          </a:p>
        </p:txBody>
      </p:sp>
      <p:sp>
        <p:nvSpPr>
          <p:cNvPr id="194" name="Google Shape;194;p12"/>
          <p:cNvSpPr txBox="1">
            <a:spLocks noGrp="1"/>
          </p:cNvSpPr>
          <p:nvPr>
            <p:ph type="sldNum" idx="12"/>
          </p:nvPr>
        </p:nvSpPr>
        <p:spPr>
          <a:xfrm>
            <a:off x="7596700" y="127600"/>
            <a:ext cx="1304700" cy="261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sz="1300" b="1">
                <a:solidFill>
                  <a:schemeClr val="accent1"/>
                </a:solidFill>
                <a:latin typeface="Montserrat"/>
                <a:ea typeface="Montserrat"/>
                <a:cs typeface="Montserrat"/>
                <a:sym typeface="Montserrat"/>
              </a:rPr>
              <a:t>9</a:t>
            </a:fld>
            <a:endParaRPr sz="1300" b="1">
              <a:solidFill>
                <a:schemeClr val="accen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Pagopa">
  <a:themeElements>
    <a:clrScheme name="Simple Light">
      <a:dk1>
        <a:srgbClr val="000000"/>
      </a:dk1>
      <a:lt1>
        <a:srgbClr val="FFFFFF"/>
      </a:lt1>
      <a:dk2>
        <a:srgbClr val="595959"/>
      </a:dk2>
      <a:lt2>
        <a:srgbClr val="EEEEEE"/>
      </a:lt2>
      <a:accent1>
        <a:srgbClr val="00B2C2"/>
      </a:accent1>
      <a:accent2>
        <a:srgbClr val="FF574A"/>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op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1547</Words>
  <Application>Microsoft Macintosh PowerPoint</Application>
  <PresentationFormat>Presentazione su schermo (16:9)</PresentationFormat>
  <Paragraphs>153</Paragraphs>
  <Slides>18</Slides>
  <Notes>18</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18</vt:i4>
      </vt:variant>
    </vt:vector>
  </HeadingPairs>
  <TitlesOfParts>
    <vt:vector size="30" baseType="lpstr">
      <vt:lpstr>Montserrat ExtraBold</vt:lpstr>
      <vt:lpstr>MS PGothic</vt:lpstr>
      <vt:lpstr>Montserrat SemiBold</vt:lpstr>
      <vt:lpstr>Times New Roman</vt:lpstr>
      <vt:lpstr>Calibri</vt:lpstr>
      <vt:lpstr>Titillium Web</vt:lpstr>
      <vt:lpstr>Arial</vt:lpstr>
      <vt:lpstr>Montserrat</vt:lpstr>
      <vt:lpstr>Tahoma</vt:lpstr>
      <vt:lpstr>Pagopa</vt:lpstr>
      <vt:lpstr>Pagopa</vt:lpstr>
      <vt:lpstr>Office Theme</vt:lpstr>
      <vt:lpstr>Presentazione standard di PowerPoint</vt:lpstr>
      <vt:lpstr>Presentazione standard di PowerPoint</vt:lpstr>
      <vt:lpstr>Presentazione standard di PowerPoint</vt:lpstr>
      <vt:lpstr>Progetto IO: l’app dei servizi pubblici</vt:lpstr>
      <vt:lpstr>Il punto di accesso ai  servizi digitali</vt:lpstr>
      <vt:lpstr>Nascondere la complessità  del sistema pubblico</vt:lpstr>
      <vt:lpstr>I servizi pubblici, di tutti gli Enti,   sempre a portata di mano</vt:lpstr>
      <vt:lpstr>I servizi pubblici, di tutti gli Enti,   sempre a portata di mano</vt:lpstr>
      <vt:lpstr>SCUOLA  ➔  Pagamenti relativi a: servizio di trasporto, mensa, centri estivi, rette di iscrizione ➔ Promemoria relativi a: apertura delle iscrizioni agli asili nidi, pubblicazione delle graduatorie ➔ Messaggi di notifica relativi a: assenza/presenza dello studente alla mensa </vt:lpstr>
      <vt:lpstr>Presentazione standard di PowerPoint</vt:lpstr>
      <vt:lpstr>Sicurezza  dell’interlocutore</vt:lpstr>
      <vt:lpstr>Un canale per contattare  (tutti) i cittadini</vt:lpstr>
      <vt:lpstr>Pagamenti immediati e sicuri da mobile</vt:lpstr>
      <vt:lpstr>Far conoscere i servizi disponibili</vt:lpstr>
      <vt:lpstr>Presentazione standard di PowerPoint</vt:lpstr>
      <vt:lpstr>Presentazione standard di PowerPoint</vt:lpstr>
      <vt:lpstr>Vuoi portare i servizi  del tuo Ente su IO?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Microsoft Office User</cp:lastModifiedBy>
  <cp:revision>1</cp:revision>
  <dcterms:modified xsi:type="dcterms:W3CDTF">2021-02-15T09:57:26Z</dcterms:modified>
</cp:coreProperties>
</file>