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4" r:id="rId2"/>
    <p:sldMasterId id="214748366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5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ExtraBold" pitchFamily="2" charset="77"/>
      <p:bold r:id="rId23"/>
      <p:italic r:id="rId24"/>
      <p:boldItalic r:id="rId25"/>
    </p:embeddedFont>
    <p:embeddedFont>
      <p:font typeface="Montserrat Medium" pitchFamily="2" charset="77"/>
      <p:regular r:id="rId26"/>
      <p:bold r:id="rId27"/>
      <p:italic r:id="rId28"/>
      <p:boldItalic r:id="rId29"/>
    </p:embeddedFont>
    <p:embeddedFont>
      <p:font typeface="Montserrat SemiBold" pitchFamily="2" charset="77"/>
      <p:regular r:id="rId30"/>
      <p:bold r:id="rId31"/>
      <p:italic r:id="rId32"/>
      <p:boldItalic r:id="rId33"/>
    </p:embeddedFont>
    <p:embeddedFont>
      <p:font typeface="Titillium Web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00FF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LF7nVimH4PRRHGaKIgdmR0FIG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d013db9d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d013db9d5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d013db9d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bd013db9d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d013db9d5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bd013db9d5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Qui non serve entrare in tecnicismi… la semplificazione è evidente a occhio nudo!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0"/>
          <p:cNvCxnSpPr/>
          <p:nvPr/>
        </p:nvCxnSpPr>
        <p:spPr>
          <a:xfrm>
            <a:off x="96148" y="614946"/>
            <a:ext cx="8951700" cy="0"/>
          </a:xfrm>
          <a:prstGeom prst="straightConnector1">
            <a:avLst/>
          </a:prstGeom>
          <a:noFill/>
          <a:ln w="12700" cap="flat" cmpd="sng">
            <a:solidFill>
              <a:srgbClr val="0066CC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1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41" name="Google Shape;4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647774" cy="2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248980" cy="1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>
  <p:cSld name="Foto - 3 per pagin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">
  <p:cSld name="TITLE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6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49" name="Google Shape;4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458" y="4666742"/>
            <a:ext cx="647774" cy="2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9827" y="4763075"/>
            <a:ext cx="248980" cy="1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63"/>
          <p:cNvCxnSpPr/>
          <p:nvPr/>
        </p:nvCxnSpPr>
        <p:spPr>
          <a:xfrm>
            <a:off x="96148" y="614946"/>
            <a:ext cx="8951700" cy="0"/>
          </a:xfrm>
          <a:prstGeom prst="straightConnector1">
            <a:avLst/>
          </a:prstGeom>
          <a:noFill/>
          <a:ln w="12700" cap="flat" cmpd="sng">
            <a:solidFill>
              <a:srgbClr val="0066CC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 1">
  <p:cSld name="TITLE_1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4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55" name="Google Shape;5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458" y="4666742"/>
            <a:ext cx="647774" cy="2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9827" y="4763075"/>
            <a:ext cx="248980" cy="1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>
  <p:cSld name="Citazio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sottotitolo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>
            <a:spLocks noGrp="1"/>
          </p:cNvSpPr>
          <p:nvPr>
            <p:ph type="title"/>
          </p:nvPr>
        </p:nvSpPr>
        <p:spPr>
          <a:xfrm>
            <a:off x="666750" y="862014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body" idx="1"/>
          </p:nvPr>
        </p:nvSpPr>
        <p:spPr>
          <a:xfrm>
            <a:off x="666750" y="2652710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None/>
              <a:defRPr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None/>
              <a:defRPr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None/>
              <a:defRPr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None/>
              <a:defRPr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None/>
              <a:defRPr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sldNum" idx="12"/>
          </p:nvPr>
        </p:nvSpPr>
        <p:spPr>
          <a:xfrm>
            <a:off x="4484688" y="4905375"/>
            <a:ext cx="169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tillium Web"/>
              <a:buNone/>
              <a:defRPr sz="23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>
  <p:cSld name="Foto - 3 per pagin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2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12" name="Google Shape;1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9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>
  <p:cSld name="Vu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633413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SzPts val="3800"/>
              <a:buFont typeface="Titillium Web"/>
              <a:buNone/>
              <a:defRPr sz="38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body" idx="1"/>
          </p:nvPr>
        </p:nvSpPr>
        <p:spPr>
          <a:xfrm>
            <a:off x="633413" y="11255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•"/>
              <a:defRPr sz="18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093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 2">
  <p:cSld name="TITLE_1_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80" name="Google Shape;80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458" y="4666742"/>
            <a:ext cx="647774" cy="2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9826" y="4763075"/>
            <a:ext cx="248980" cy="1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5"/>
          <p:cNvSpPr txBox="1">
            <a:spLocks noGrp="1"/>
          </p:cNvSpPr>
          <p:nvPr>
            <p:ph type="ctrTitle"/>
          </p:nvPr>
        </p:nvSpPr>
        <p:spPr>
          <a:xfrm>
            <a:off x="1147999" y="1201775"/>
            <a:ext cx="6848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●"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75"/>
          <p:cNvSpPr txBox="1">
            <a:spLocks noGrp="1"/>
          </p:cNvSpPr>
          <p:nvPr>
            <p:ph type="subTitle" idx="1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 3">
  <p:cSld name="TITLE_1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6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89" name="Google Shape;8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 4">
  <p:cSld name="TITLE_1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013db9d5_1_40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93" name="Google Shape;93;gbd013db9d5_1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bd013db9d5_1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7"/>
          <p:cNvSpPr txBox="1">
            <a:spLocks noGrp="1"/>
          </p:cNvSpPr>
          <p:nvPr>
            <p:ph type="ctrTitle"/>
          </p:nvPr>
        </p:nvSpPr>
        <p:spPr>
          <a:xfrm>
            <a:off x="1147999" y="1201775"/>
            <a:ext cx="6848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77"/>
          <p:cNvSpPr txBox="1">
            <a:spLocks noGrp="1"/>
          </p:cNvSpPr>
          <p:nvPr>
            <p:ph type="subTitle" idx="1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7" name="Google Shape;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78"/>
          <p:cNvCxnSpPr/>
          <p:nvPr/>
        </p:nvCxnSpPr>
        <p:spPr>
          <a:xfrm>
            <a:off x="96148" y="614946"/>
            <a:ext cx="8951700" cy="0"/>
          </a:xfrm>
          <a:prstGeom prst="straightConnector1">
            <a:avLst/>
          </a:prstGeom>
          <a:noFill/>
          <a:ln w="12700" cap="flat" cmpd="sng">
            <a:solidFill>
              <a:srgbClr val="0066CC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>
  <p:cSld name="Foto - 3 per pagin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icon + number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4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28" name="Google Shape;2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7"/>
          <p:cNvSpPr txBox="1">
            <a:spLocks noGrp="1"/>
          </p:cNvSpPr>
          <p:nvPr>
            <p:ph type="ctrTitle"/>
          </p:nvPr>
        </p:nvSpPr>
        <p:spPr>
          <a:xfrm>
            <a:off x="1147999" y="1201775"/>
            <a:ext cx="6848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ubTitle" idx="1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827" y="4763075"/>
            <a:ext cx="331974" cy="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55"/>
          <p:cNvCxnSpPr/>
          <p:nvPr/>
        </p:nvCxnSpPr>
        <p:spPr>
          <a:xfrm>
            <a:off x="96148" y="614946"/>
            <a:ext cx="8951700" cy="0"/>
          </a:xfrm>
          <a:prstGeom prst="straightConnector1">
            <a:avLst/>
          </a:prstGeom>
          <a:noFill/>
          <a:ln w="12700" cap="flat" cmpd="sng">
            <a:solidFill>
              <a:srgbClr val="0066CC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6" name="Google Shape;46;p5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203" y="43000"/>
            <a:ext cx="475058" cy="4750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agopa-docs-faq.readthedocs.io/it/latest/index.html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io.italia.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agopa.gov.it" TargetMode="External"/><Relationship Id="rId5" Type="http://schemas.openxmlformats.org/officeDocument/2006/relationships/hyperlink" Target="mailto:account@pagopa.it" TargetMode="External"/><Relationship Id="rId10" Type="http://schemas.openxmlformats.org/officeDocument/2006/relationships/hyperlink" Target="https://forum.italia.it/c/pagopa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://docs.italia.it/italia/pagop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hyperlink" Target="https://teamdigitale.governo.it/it/projects/pagamenti-digitali.htm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1147999" y="896975"/>
            <a:ext cx="6848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 piattaforma nazionale dei pagamenti verso la PA</a:t>
            </a:r>
            <a:endParaRPr sz="32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117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Il caso Musei</a:t>
            </a: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84472" y="127599"/>
            <a:ext cx="43293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gennaio 2021</a:t>
            </a:r>
            <a:endParaRPr sz="9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4953" y="58775"/>
            <a:ext cx="2241450" cy="22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900" y="1199100"/>
            <a:ext cx="1354925" cy="10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9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3" name="Google Shape;233;p49"/>
          <p:cNvSpPr txBox="1"/>
          <p:nvPr/>
        </p:nvSpPr>
        <p:spPr>
          <a:xfrm>
            <a:off x="1379700" y="515150"/>
            <a:ext cx="63846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1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GRAZIE</a:t>
            </a:r>
            <a:endParaRPr sz="4800" b="0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064175" y="2899025"/>
            <a:ext cx="1354925" cy="10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9"/>
          <p:cNvSpPr txBox="1"/>
          <p:nvPr/>
        </p:nvSpPr>
        <p:spPr>
          <a:xfrm>
            <a:off x="2095500" y="1704925"/>
            <a:ext cx="4953000" cy="26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account@pagopa.it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1" i="0" u="sng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pagopa.gov.it</a:t>
            </a:r>
            <a:endParaRPr sz="1200" b="1" i="0" u="none" strike="noStrike" cap="non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1" i="0" u="sng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io.italia.it</a:t>
            </a:r>
            <a:endParaRPr sz="1200" b="1" i="1" u="none" strike="noStrike" cap="non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FAQ: </a:t>
            </a:r>
            <a:r>
              <a:rPr lang="en" sz="1200" b="0" i="0" u="sng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pagopa-docs-faq.readthedocs.io/it/latest/index.html</a:t>
            </a:r>
            <a:endParaRPr sz="1200" b="0" i="0" u="none" strike="noStrike" cap="non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DOCS: </a:t>
            </a:r>
            <a:r>
              <a:rPr lang="en" sz="1200" b="0" i="0" u="sng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docs.italia.it/italia/pagopa/</a:t>
            </a:r>
            <a:endParaRPr sz="1200" b="0" i="0" u="none" strike="noStrike" cap="non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Forum: </a:t>
            </a:r>
            <a:r>
              <a:rPr lang="en" sz="1200" b="0" i="0" u="sng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https://forum.italia.it/c/pagopa</a:t>
            </a:r>
            <a:endParaRPr sz="1200" b="0" i="0" u="none" strike="noStrike" cap="non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FCFCF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6" name="Google Shape;236;p49"/>
          <p:cNvCxnSpPr/>
          <p:nvPr/>
        </p:nvCxnSpPr>
        <p:spPr>
          <a:xfrm>
            <a:off x="4299150" y="1489225"/>
            <a:ext cx="545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C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0"/>
            <a:ext cx="612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476250" y="541900"/>
            <a:ext cx="53619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Il quadro normativo</a:t>
            </a:r>
            <a:endParaRPr sz="3200" b="0" i="0" u="none" strike="noStrike" cap="non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04325" y="1166525"/>
            <a:ext cx="53619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1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 Medium"/>
              <a:buChar char="❑"/>
            </a:pPr>
            <a:r>
              <a:rPr lang="en" sz="11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Art. 5 del Codice dell’Amministrazione Digitale (CAD) di cui al D.Lgs. n. 82/2005  </a:t>
            </a:r>
            <a:endParaRPr sz="11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1" indent="-260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 Medium"/>
              <a:buChar char="❑"/>
            </a:pPr>
            <a:r>
              <a:rPr lang="en" sz="11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Art. 15, comma 5 bis, del Decreto Crescita 2 di cui al D.L. n. 179/2012, come convertito in legge 221/2012</a:t>
            </a:r>
            <a:endParaRPr sz="11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1" indent="-260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 Medium"/>
              <a:buChar char="❑"/>
            </a:pPr>
            <a:r>
              <a:rPr lang="en" sz="11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D. lgs. 217/2017 e D. lgs. 179/2016</a:t>
            </a:r>
            <a:endParaRPr sz="11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Il combinato disposto di queste disposizioni ha generato la realizzazione del sistema dei pagamenti elettronici “pagoPA”</a:t>
            </a:r>
            <a:endParaRPr sz="1200" b="1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Il documento “</a:t>
            </a:r>
            <a:r>
              <a:rPr lang="en" sz="11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Linee Guida per l’effettuazione dei pagamenti elettronici a favore delle Pubbliche Amministrazioni e dei Gestori di Pubblici Servizi</a:t>
            </a:r>
            <a:r>
              <a:rPr lang="en" sz="1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" - pubblicato in G.U. n. 31 del 7 febbraio 2014 - definisce le regole e le modalità a cui devono attenersi i soggetti aderenti al Nodo dei pagamenti. </a:t>
            </a:r>
            <a:endParaRPr sz="1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Costituiscono ancora una deroga: SDD, pagamento in contanti presso la tesoreria ed F24.</a:t>
            </a:r>
            <a:endParaRPr sz="11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6151600" y="392950"/>
            <a:ext cx="27972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➔"/>
            </a:pPr>
            <a:r>
              <a:rPr lang="en" sz="1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legge impone che </a:t>
            </a:r>
            <a:r>
              <a:rPr lang="en"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tutti i pagamenti, </a:t>
            </a:r>
            <a:r>
              <a:rPr lang="en" sz="1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spettanti a qualsiasi titolo, </a:t>
            </a:r>
            <a:r>
              <a:rPr lang="en"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favore della Pubblica Amministrazione,</a:t>
            </a:r>
            <a:r>
              <a:rPr lang="en" sz="1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inclusi i micro pagamenti, debbano transitare in via esclusiva sul nodo pagoPA.</a:t>
            </a:r>
            <a:endParaRPr sz="13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➔"/>
            </a:pPr>
            <a:r>
              <a:rPr lang="en" sz="1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 i </a:t>
            </a:r>
            <a:r>
              <a:rPr lang="en"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gestori di pubblici servizi </a:t>
            </a:r>
            <a:r>
              <a:rPr lang="en" sz="1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decade l’esclusività ma </a:t>
            </a:r>
            <a:r>
              <a:rPr lang="en"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rimane l’obbligo</a:t>
            </a:r>
            <a:r>
              <a:rPr lang="en" sz="1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di fornire ai pagatori l’opportunità di utilizzare il nuovo sistema. </a:t>
            </a:r>
            <a:endParaRPr sz="13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4000500" cy="5143500"/>
          </a:xfrm>
          <a:prstGeom prst="rect">
            <a:avLst/>
          </a:prstGeom>
          <a:solidFill>
            <a:srgbClr val="00B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>
                <a:solidFill>
                  <a:srgbClr val="00B2C2"/>
                </a:solidFill>
              </a:rPr>
              <a:t>3</a:t>
            </a:fld>
            <a:endParaRPr>
              <a:solidFill>
                <a:srgbClr val="00B2C2"/>
              </a:solidFill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3872" y="4571997"/>
            <a:ext cx="611075" cy="6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476250" y="642900"/>
            <a:ext cx="32385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soggetti coinvolti  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Chi ha l’obbligo di aderire a pagoPA</a:t>
            </a:r>
            <a:r>
              <a:rPr lang="en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189175" y="415075"/>
            <a:ext cx="44007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2C2"/>
              </a:buClr>
              <a:buSzPts val="14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Enti Creditori</a:t>
            </a:r>
            <a:r>
              <a:rPr lang="en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0100" marR="0" lvl="1" indent="-3048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tillium Web"/>
              <a:buChar char="○"/>
            </a:pP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Pubbliche Amministrazioni </a:t>
            </a: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(di cui all’art. 1, comma 2 del D. Lgs 165/2001), quindi centrali, locali e regionali, nonché le autorità amministrative indipendenti.</a:t>
            </a:r>
            <a:endParaRPr sz="1200" b="1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0100" marR="0" lvl="1" indent="-3048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tillium Web"/>
              <a:buChar char="○"/>
            </a:pP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gestori di pubblici servizi</a:t>
            </a: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ivi comprese le società quotate, in relazione ai servizi di pubblico interesse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0100" marR="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tillium Web"/>
              <a:buChar char="○"/>
            </a:pP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 società a controllo pubblico,</a:t>
            </a: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come definite nel decreto legislativo 175/2016, </a:t>
            </a: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escluse le società quotate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C2"/>
              </a:buClr>
              <a:buSzPts val="16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PSP</a:t>
            </a: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(Prestatori di Servizi di Pagamento)</a:t>
            </a: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devono aderire per poter eseguire pagamenti in favore delle </a:t>
            </a:r>
            <a:r>
              <a:rPr lang="en" sz="1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Pubbliche Amministrazioni</a:t>
            </a: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Per effettuare i pagamenti elettronici, ogni PSP può mettere a disposizione dei propri clienti una pluralità di strumenti di pagamento.</a:t>
            </a: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2C2"/>
              </a:buClr>
              <a:buSzPts val="16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Pagatori: </a:t>
            </a: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Cittadini, Professionisti, Imprese</a:t>
            </a:r>
            <a:b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0" y="0"/>
            <a:ext cx="4000500" cy="5143500"/>
          </a:xfrm>
          <a:prstGeom prst="rect">
            <a:avLst/>
          </a:prstGeom>
          <a:solidFill>
            <a:srgbClr val="00B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3872" y="4571997"/>
            <a:ext cx="611075" cy="6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476250" y="642900"/>
            <a:ext cx="32385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Perché  </a:t>
            </a: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Gli obiettivi della piattaforma</a:t>
            </a:r>
            <a:r>
              <a:rPr lang="en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7525" y="1178275"/>
            <a:ext cx="2122975" cy="2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4189175" y="338875"/>
            <a:ext cx="44007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C2"/>
              </a:buClr>
              <a:buSzPts val="16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Incrementare l’uso di modalità elettroniche di pagamento</a:t>
            </a:r>
            <a:r>
              <a:rPr lang="en"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livello di Sistema Paese, data la rilevanza dei pagamenti verso la PA per numero di transazioni (ca. 550 mln) e volumi (€ +700 mld)</a:t>
            </a: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C2"/>
              </a:buClr>
              <a:buSzPts val="16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Rendere il cittadino libero di scegliere come pagare</a:t>
            </a:r>
            <a:r>
              <a:rPr lang="en"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dando evidenza dei costi delle commissioni</a:t>
            </a: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C2"/>
              </a:buClr>
              <a:buSzPts val="16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Ridurre i costi di gestione degli incassi per le PA e gli Enti pubblici</a:t>
            </a:r>
            <a:r>
              <a:rPr lang="en"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(il costo del contante in Italia è tra i più elevati in Europa)</a:t>
            </a: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C2"/>
              </a:buClr>
              <a:buSzPts val="1600"/>
              <a:buFont typeface="Montserrat Medium"/>
              <a:buChar char="●"/>
            </a:pPr>
            <a:r>
              <a:rPr lang="en" sz="1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Standardizzare a livello nazionale</a:t>
            </a:r>
            <a:r>
              <a:rPr lang="en"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le modalità elettroniche di pagamento verso il settore pubblico</a:t>
            </a:r>
            <a:endParaRPr sz="1400" b="0" i="0" u="none" strike="noStrike" cap="non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d013db9d5_1_9"/>
          <p:cNvSpPr/>
          <p:nvPr/>
        </p:nvSpPr>
        <p:spPr>
          <a:xfrm>
            <a:off x="4000500" y="0"/>
            <a:ext cx="51579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FEFE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bd013db9d5_1_9"/>
          <p:cNvSpPr/>
          <p:nvPr/>
        </p:nvSpPr>
        <p:spPr>
          <a:xfrm>
            <a:off x="0" y="0"/>
            <a:ext cx="4000500" cy="5143500"/>
          </a:xfrm>
          <a:prstGeom prst="rect">
            <a:avLst/>
          </a:prstGeom>
          <a:solidFill>
            <a:srgbClr val="00B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gbd013db9d5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58" y="4666742"/>
            <a:ext cx="863700" cy="3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bd013db9d5_1_9"/>
          <p:cNvSpPr txBox="1"/>
          <p:nvPr/>
        </p:nvSpPr>
        <p:spPr>
          <a:xfrm>
            <a:off x="476250" y="213100"/>
            <a:ext cx="30879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Il biglietto </a:t>
            </a:r>
            <a:endParaRPr sz="2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3" name="Google Shape;143;gbd013db9d5_1_9"/>
          <p:cNvSpPr txBox="1"/>
          <p:nvPr/>
        </p:nvSpPr>
        <p:spPr>
          <a:xfrm>
            <a:off x="476250" y="968650"/>
            <a:ext cx="30879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 biglietto dotato di un codice ottico per il pagamento pagoPA può essere: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21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Scaricato dal Web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21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Ritirato presso un Punto vendita, Area Info: biglietterie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21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Pagato on line o al momento della prenotazione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 stesso codice ottico, dotato di codice univoco, può essere utilizzato per l’ingresso 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gbd013db9d5_1_9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5" name="Google Shape;145;gbd013db9d5_1_9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5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146" name="Google Shape;146;gbd013db9d5_1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872" y="4571997"/>
            <a:ext cx="611075" cy="611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bd013db9d5_1_9"/>
          <p:cNvGrpSpPr/>
          <p:nvPr/>
        </p:nvGrpSpPr>
        <p:grpSpPr>
          <a:xfrm>
            <a:off x="5184038" y="1454250"/>
            <a:ext cx="2790825" cy="1638300"/>
            <a:chOff x="5184025" y="3505200"/>
            <a:chExt cx="2790825" cy="1638300"/>
          </a:xfrm>
        </p:grpSpPr>
        <p:pic>
          <p:nvPicPr>
            <p:cNvPr id="148" name="Google Shape;148;gbd013db9d5_1_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84025" y="3505200"/>
              <a:ext cx="2790825" cy="16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gbd013db9d5_1_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86975" y="4516000"/>
              <a:ext cx="387650" cy="38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2448725" y="957100"/>
            <a:ext cx="4246500" cy="3697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5" y="4670350"/>
            <a:ext cx="887214" cy="3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975900" y="0"/>
            <a:ext cx="79065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B2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Punti di prossimità</a:t>
            </a:r>
            <a:endParaRPr sz="2400" b="0" i="0" u="none" strike="noStrike" cap="none">
              <a:solidFill>
                <a:srgbClr val="00B2C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>
                <a:solidFill>
                  <a:srgbClr val="00B2C2"/>
                </a:solidFill>
              </a:rPr>
              <a:t>6</a:t>
            </a:fld>
            <a:endParaRPr>
              <a:solidFill>
                <a:srgbClr val="00B2C2"/>
              </a:solidFill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4014" y="876081"/>
            <a:ext cx="949338" cy="94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109" y="3617143"/>
            <a:ext cx="1135187" cy="63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1679" y="3980294"/>
            <a:ext cx="758465" cy="88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76331" y="4117624"/>
            <a:ext cx="1079934" cy="91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90425" y="2204601"/>
            <a:ext cx="718282" cy="99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8234" y="2352663"/>
            <a:ext cx="690404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36746" y="3464751"/>
            <a:ext cx="1049943" cy="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85498" y="1193512"/>
            <a:ext cx="1049950" cy="75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83284" y="2217299"/>
            <a:ext cx="1177425" cy="117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6"/>
          <p:cNvCxnSpPr/>
          <p:nvPr/>
        </p:nvCxnSpPr>
        <p:spPr>
          <a:xfrm rot="10800000">
            <a:off x="4577275" y="1473700"/>
            <a:ext cx="9900" cy="52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" name="Google Shape;169;p16"/>
          <p:cNvCxnSpPr/>
          <p:nvPr/>
        </p:nvCxnSpPr>
        <p:spPr>
          <a:xfrm rot="10800000" flipH="1">
            <a:off x="5191288" y="1893300"/>
            <a:ext cx="450000" cy="3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16"/>
          <p:cNvCxnSpPr/>
          <p:nvPr/>
        </p:nvCxnSpPr>
        <p:spPr>
          <a:xfrm rot="10800000">
            <a:off x="3572163" y="1873800"/>
            <a:ext cx="467400" cy="3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16"/>
          <p:cNvCxnSpPr/>
          <p:nvPr/>
        </p:nvCxnSpPr>
        <p:spPr>
          <a:xfrm rot="10800000" flipH="1">
            <a:off x="5281063" y="2888850"/>
            <a:ext cx="7311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16"/>
          <p:cNvCxnSpPr/>
          <p:nvPr/>
        </p:nvCxnSpPr>
        <p:spPr>
          <a:xfrm rot="10800000">
            <a:off x="2976925" y="2879200"/>
            <a:ext cx="72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p16"/>
          <p:cNvCxnSpPr/>
          <p:nvPr/>
        </p:nvCxnSpPr>
        <p:spPr>
          <a:xfrm>
            <a:off x="5133750" y="3533100"/>
            <a:ext cx="302400" cy="4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p16"/>
          <p:cNvCxnSpPr/>
          <p:nvPr/>
        </p:nvCxnSpPr>
        <p:spPr>
          <a:xfrm flipH="1">
            <a:off x="3865075" y="3533100"/>
            <a:ext cx="282900" cy="43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5309425" y="3279350"/>
            <a:ext cx="615000" cy="18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" name="Google Shape;176;p16"/>
          <p:cNvCxnSpPr/>
          <p:nvPr/>
        </p:nvCxnSpPr>
        <p:spPr>
          <a:xfrm flipH="1">
            <a:off x="3251825" y="3308625"/>
            <a:ext cx="5448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7" name="Google Shape;177;p16"/>
          <p:cNvSpPr/>
          <p:nvPr/>
        </p:nvSpPr>
        <p:spPr>
          <a:xfrm rot="1641615">
            <a:off x="2191393" y="3655587"/>
            <a:ext cx="2030098" cy="108334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14625" y="465700"/>
            <a:ext cx="1135200" cy="11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d013db9d5_1_45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84" name="Google Shape;184;gbd013db9d5_1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5" y="4670350"/>
            <a:ext cx="887214" cy="3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bd013db9d5_1_45"/>
          <p:cNvSpPr txBox="1"/>
          <p:nvPr/>
        </p:nvSpPr>
        <p:spPr>
          <a:xfrm>
            <a:off x="975900" y="0"/>
            <a:ext cx="79065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B2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 servizi disponibili online</a:t>
            </a:r>
            <a:endParaRPr sz="2400" b="0" i="0" u="none" strike="noStrike" cap="none">
              <a:solidFill>
                <a:srgbClr val="00B2C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6" name="Google Shape;186;gbd013db9d5_1_45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7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7" name="Google Shape;187;gbd013db9d5_1_45"/>
          <p:cNvSpPr/>
          <p:nvPr/>
        </p:nvSpPr>
        <p:spPr>
          <a:xfrm>
            <a:off x="2448725" y="957100"/>
            <a:ext cx="4246500" cy="3697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gbd013db9d5_1_45"/>
          <p:cNvCxnSpPr/>
          <p:nvPr/>
        </p:nvCxnSpPr>
        <p:spPr>
          <a:xfrm rot="10800000">
            <a:off x="4489588" y="1761000"/>
            <a:ext cx="1590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gbd013db9d5_1_45"/>
          <p:cNvCxnSpPr/>
          <p:nvPr/>
        </p:nvCxnSpPr>
        <p:spPr>
          <a:xfrm rot="10800000">
            <a:off x="3572163" y="1873800"/>
            <a:ext cx="467400" cy="3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gbd013db9d5_1_45"/>
          <p:cNvCxnSpPr/>
          <p:nvPr/>
        </p:nvCxnSpPr>
        <p:spPr>
          <a:xfrm rot="10800000" flipH="1">
            <a:off x="5281063" y="2888850"/>
            <a:ext cx="7311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1" name="Google Shape;191;gbd013db9d5_1_45"/>
          <p:cNvCxnSpPr/>
          <p:nvPr/>
        </p:nvCxnSpPr>
        <p:spPr>
          <a:xfrm rot="10800000">
            <a:off x="2976925" y="2879200"/>
            <a:ext cx="72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gbd013db9d5_1_45"/>
          <p:cNvCxnSpPr/>
          <p:nvPr/>
        </p:nvCxnSpPr>
        <p:spPr>
          <a:xfrm>
            <a:off x="5133750" y="3533100"/>
            <a:ext cx="302400" cy="4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3" name="Google Shape;193;gbd013db9d5_1_45"/>
          <p:cNvCxnSpPr/>
          <p:nvPr/>
        </p:nvCxnSpPr>
        <p:spPr>
          <a:xfrm flipH="1">
            <a:off x="3865075" y="3533100"/>
            <a:ext cx="282900" cy="43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94" name="Google Shape;194;gbd013db9d5_1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7565" y="2331345"/>
            <a:ext cx="949325" cy="9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bd013db9d5_1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204" y="4004503"/>
            <a:ext cx="1285875" cy="87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bd013db9d5_1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8418" y="899197"/>
            <a:ext cx="1511908" cy="72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bd013db9d5_1_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4820" y="792551"/>
            <a:ext cx="1371265" cy="87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bd013db9d5_1_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4716" y="3848346"/>
            <a:ext cx="1225600" cy="74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bd013db9d5_1_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05393" y="2341750"/>
            <a:ext cx="1004590" cy="107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bd013db9d5_1_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4495" y="2356813"/>
            <a:ext cx="1074911" cy="104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bd013db9d5_1_45"/>
          <p:cNvCxnSpPr/>
          <p:nvPr/>
        </p:nvCxnSpPr>
        <p:spPr>
          <a:xfrm rot="10800000" flipH="1">
            <a:off x="5115088" y="2045700"/>
            <a:ext cx="450000" cy="3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2" name="Google Shape;202;gbd013db9d5_1_4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l="36089" t="23733" r="34781" b="56765"/>
          <a:stretch/>
        </p:blipFill>
        <p:spPr>
          <a:xfrm>
            <a:off x="5717500" y="1328988"/>
            <a:ext cx="1681376" cy="644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235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d013db9d5_1_117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8" name="Google Shape;208;gbd013db9d5_1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5" y="4670350"/>
            <a:ext cx="887214" cy="3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bd013db9d5_1_117"/>
          <p:cNvSpPr txBox="1"/>
          <p:nvPr/>
        </p:nvSpPr>
        <p:spPr>
          <a:xfrm>
            <a:off x="975900" y="0"/>
            <a:ext cx="79065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B2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 servizi online </a:t>
            </a:r>
            <a:endParaRPr sz="2400" b="0" i="0" u="none" strike="noStrike" cap="none">
              <a:solidFill>
                <a:srgbClr val="00B2C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0" name="Google Shape;210;gbd013db9d5_1_117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8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211" name="Google Shape;211;gbd013db9d5_1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251600"/>
            <a:ext cx="1801925" cy="13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bd013db9d5_1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2870125"/>
            <a:ext cx="1884725" cy="14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bd013db9d5_1_117"/>
          <p:cNvSpPr txBox="1"/>
          <p:nvPr/>
        </p:nvSpPr>
        <p:spPr>
          <a:xfrm>
            <a:off x="381000" y="609600"/>
            <a:ext cx="26685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00B2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Coming soon</a:t>
            </a:r>
            <a:r>
              <a:rPr lang="en" sz="2400" b="0" i="0" u="none" strike="noStrike" cap="none">
                <a:solidFill>
                  <a:srgbClr val="00B2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2400" b="0" i="0" u="none" strike="noStrike" cap="none">
              <a:solidFill>
                <a:srgbClr val="00B2C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4" name="Google Shape;214;gbd013db9d5_1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3125" y="9468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bd013db9d5_1_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8650" y="9468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bd013db9d5_1_117"/>
          <p:cNvSpPr txBox="1"/>
          <p:nvPr/>
        </p:nvSpPr>
        <p:spPr>
          <a:xfrm>
            <a:off x="5486400" y="609600"/>
            <a:ext cx="26685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00B2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On plan </a:t>
            </a:r>
            <a:endParaRPr sz="2400" b="0" i="0" u="none" strike="noStrike" cap="none">
              <a:solidFill>
                <a:srgbClr val="00B2C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7" name="Google Shape;217;gbd013db9d5_1_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9925" y="3013725"/>
            <a:ext cx="2461239" cy="17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sldNum" idx="12"/>
          </p:nvPr>
        </p:nvSpPr>
        <p:spPr>
          <a:xfrm>
            <a:off x="7596700" y="127600"/>
            <a:ext cx="1304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>
                <a:solidFill>
                  <a:srgbClr val="00B2C2"/>
                </a:solidFill>
              </a:rPr>
              <a:t>9</a:t>
            </a:fld>
            <a:endParaRPr>
              <a:solidFill>
                <a:srgbClr val="00B2C2"/>
              </a:solidFill>
            </a:endParaRPr>
          </a:p>
        </p:txBody>
      </p:sp>
      <p:pic>
        <p:nvPicPr>
          <p:cNvPr id="224" name="Google Shape;22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700" y="4155200"/>
            <a:ext cx="2356574" cy="6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1025" y="3930975"/>
            <a:ext cx="1594721" cy="88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8"/>
          <p:cNvSpPr txBox="1"/>
          <p:nvPr/>
        </p:nvSpPr>
        <p:spPr>
          <a:xfrm>
            <a:off x="881150" y="8500"/>
            <a:ext cx="7314600" cy="17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Q&amp;A</a:t>
            </a:r>
            <a:endParaRPr sz="4600" b="1" i="0" u="none" strike="noStrike" cap="none">
              <a:solidFill>
                <a:schemeClr val="accen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1" u="none" strike="noStrike" cap="none">
                <a:solidFill>
                  <a:srgbClr val="41546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10’ per rispondere alle vostre domande</a:t>
            </a:r>
            <a:endParaRPr sz="2000" b="1" i="1" u="none" strike="noStrike" cap="none">
              <a:solidFill>
                <a:srgbClr val="41546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154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rgbClr val="41546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gop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B2C2"/>
      </a:accent1>
      <a:accent2>
        <a:srgbClr val="FF574A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op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Macintosh PowerPoint</Application>
  <PresentationFormat>Presentazione su schermo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Helvetica Neue</vt:lpstr>
      <vt:lpstr>Montserrat ExtraBold</vt:lpstr>
      <vt:lpstr>Montserrat SemiBold</vt:lpstr>
      <vt:lpstr>Montserrat Medium</vt:lpstr>
      <vt:lpstr>Titillium Web</vt:lpstr>
      <vt:lpstr>Arial</vt:lpstr>
      <vt:lpstr>Montserrat</vt:lpstr>
      <vt:lpstr>Pagopa</vt:lpstr>
      <vt:lpstr>Pagopa</vt:lpstr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1</cp:revision>
  <dcterms:modified xsi:type="dcterms:W3CDTF">2021-02-15T12:33:14Z</dcterms:modified>
</cp:coreProperties>
</file>